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7" r:id="rId2"/>
    <p:sldId id="258" r:id="rId3"/>
    <p:sldId id="296" r:id="rId4"/>
    <p:sldId id="303" r:id="rId5"/>
    <p:sldId id="285" r:id="rId6"/>
    <p:sldId id="304" r:id="rId7"/>
    <p:sldId id="286" r:id="rId8"/>
    <p:sldId id="284" r:id="rId9"/>
    <p:sldId id="288" r:id="rId10"/>
    <p:sldId id="287" r:id="rId11"/>
    <p:sldId id="256" r:id="rId12"/>
    <p:sldId id="257" r:id="rId13"/>
    <p:sldId id="308" r:id="rId14"/>
    <p:sldId id="271" r:id="rId15"/>
    <p:sldId id="290" r:id="rId16"/>
    <p:sldId id="261" r:id="rId17"/>
    <p:sldId id="262" r:id="rId18"/>
    <p:sldId id="293" r:id="rId19"/>
    <p:sldId id="294" r:id="rId20"/>
    <p:sldId id="297" r:id="rId21"/>
    <p:sldId id="295" r:id="rId22"/>
    <p:sldId id="298" r:id="rId23"/>
    <p:sldId id="263" r:id="rId24"/>
    <p:sldId id="300" r:id="rId25"/>
    <p:sldId id="301" r:id="rId26"/>
    <p:sldId id="302" r:id="rId27"/>
    <p:sldId id="306" r:id="rId28"/>
    <p:sldId id="260" r:id="rId29"/>
    <p:sldId id="305" r:id="rId30"/>
    <p:sldId id="281" r:id="rId31"/>
    <p:sldId id="289" r:id="rId32"/>
    <p:sldId id="264" r:id="rId33"/>
    <p:sldId id="291"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689" autoAdjust="0"/>
  </p:normalViewPr>
  <p:slideViewPr>
    <p:cSldViewPr snapToGrid="0" showGuides="1">
      <p:cViewPr varScale="1">
        <p:scale>
          <a:sx n="49" d="100"/>
          <a:sy n="49" d="100"/>
        </p:scale>
        <p:origin x="1531" y="62"/>
      </p:cViewPr>
      <p:guideLst>
        <p:guide orient="horz" pos="2160"/>
        <p:guide pos="3840"/>
      </p:guideLst>
    </p:cSldViewPr>
  </p:slideViewPr>
  <p:notesTextViewPr>
    <p:cViewPr>
      <p:scale>
        <a:sx n="1" d="1"/>
        <a:sy n="1" d="1"/>
      </p:scale>
      <p:origin x="0" y="0"/>
    </p:cViewPr>
  </p:notesTextViewPr>
  <p:notesViewPr>
    <p:cSldViewPr snapToGrid="0" showGuides="1">
      <p:cViewPr varScale="1">
        <p:scale>
          <a:sx n="50" d="100"/>
          <a:sy n="50" d="100"/>
        </p:scale>
        <p:origin x="2938" y="2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407F6-FE8E-48F9-AFBF-BE835C4BCB90}" type="datetimeFigureOut">
              <a:rPr lang="en-US" smtClean="0"/>
              <a:t>12/15/2019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2F46E-B023-446B-8938-0451845E96E0}" type="slidenum">
              <a:rPr lang="en-US" smtClean="0"/>
              <a:t>‹#›</a:t>
            </a:fld>
            <a:endParaRPr lang="en-US"/>
          </a:p>
        </p:txBody>
      </p:sp>
    </p:spTree>
    <p:extLst>
      <p:ext uri="{BB962C8B-B14F-4D97-AF65-F5344CB8AC3E}">
        <p14:creationId xmlns:p14="http://schemas.microsoft.com/office/powerpoint/2010/main" val="534857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ntarioarchitecture.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enerations.regionofwaterloo.ca/getperson.php?personID=I3790&amp;tree=generations#cite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am here as a resident of Victoria Park.  My background is in development and social change and I taught these subjects for nearly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and my wife own a heritage property and we are quite concerned about how to preserve it</a:t>
            </a:r>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a:t>
            </a:fld>
            <a:endParaRPr lang="en-US"/>
          </a:p>
        </p:txBody>
      </p:sp>
    </p:spTree>
    <p:extLst>
      <p:ext uri="{BB962C8B-B14F-4D97-AF65-F5344CB8AC3E}">
        <p14:creationId xmlns:p14="http://schemas.microsoft.com/office/powerpoint/2010/main" val="220835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pause to think: What is a trail?</a:t>
            </a:r>
          </a:p>
          <a:p>
            <a:endParaRPr lang="en-US" dirty="0"/>
          </a:p>
          <a:p>
            <a:r>
              <a:rPr lang="en-US" sz="1200" dirty="0"/>
              <a:t>A track made by passage especially through a wilderness - Merriam Webster</a:t>
            </a:r>
          </a:p>
          <a:p>
            <a:endParaRPr lang="en-US" sz="1200" dirty="0"/>
          </a:p>
          <a:p>
            <a:r>
              <a:rPr lang="en-US" sz="1200" dirty="0"/>
              <a:t>A path through a countryside, mountain, or forest area - Cambridge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Building next to the trail destroys that sense of nature and the history of Kitchener </a:t>
            </a:r>
            <a:endParaRPr lang="en-US" dirty="0"/>
          </a:p>
          <a:p>
            <a:endParaRPr lang="en-US" sz="1200" dirty="0"/>
          </a:p>
          <a:p>
            <a:r>
              <a:rPr lang="en-US" sz="1200" dirty="0"/>
              <a:t>All of these refer to nature; a high rise building is the antithesis of nature</a:t>
            </a:r>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10</a:t>
            </a:fld>
            <a:endParaRPr lang="en-US"/>
          </a:p>
        </p:txBody>
      </p:sp>
    </p:spTree>
    <p:extLst>
      <p:ext uri="{BB962C8B-B14F-4D97-AF65-F5344CB8AC3E}">
        <p14:creationId xmlns:p14="http://schemas.microsoft.com/office/powerpoint/2010/main" val="1154503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is development doing to our trail?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look at this image, you will see a wide swath of green on the right of the trail</a:t>
            </a:r>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11</a:t>
            </a:fld>
            <a:endParaRPr lang="en-US"/>
          </a:p>
        </p:txBody>
      </p:sp>
    </p:spTree>
    <p:extLst>
      <p:ext uri="{BB962C8B-B14F-4D97-AF65-F5344CB8AC3E}">
        <p14:creationId xmlns:p14="http://schemas.microsoft.com/office/powerpoint/2010/main" val="275859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is a fence about 1 </a:t>
            </a:r>
            <a:r>
              <a:rPr lang="en-US" dirty="0" err="1"/>
              <a:t>metre</a:t>
            </a:r>
            <a:r>
              <a:rPr lang="en-US" dirty="0"/>
              <a:t> from the path next to the Iron Horse Tower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12</a:t>
            </a:fld>
            <a:endParaRPr lang="en-US"/>
          </a:p>
        </p:txBody>
      </p:sp>
    </p:spTree>
    <p:extLst>
      <p:ext uri="{BB962C8B-B14F-4D97-AF65-F5344CB8AC3E}">
        <p14:creationId xmlns:p14="http://schemas.microsoft.com/office/powerpoint/2010/main" val="103592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is a fence about 1 </a:t>
            </a:r>
            <a:r>
              <a:rPr lang="en-US" dirty="0" err="1"/>
              <a:t>metre</a:t>
            </a:r>
            <a:r>
              <a:rPr lang="en-US" dirty="0"/>
              <a:t> from the path next to the Iron Horse Tower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13</a:t>
            </a:fld>
            <a:endParaRPr lang="en-US"/>
          </a:p>
        </p:txBody>
      </p:sp>
    </p:spTree>
    <p:extLst>
      <p:ext uri="{BB962C8B-B14F-4D97-AF65-F5344CB8AC3E}">
        <p14:creationId xmlns:p14="http://schemas.microsoft.com/office/powerpoint/2010/main" val="263836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13 </a:t>
            </a:r>
            <a:r>
              <a:rPr lang="en-US" dirty="0" err="1"/>
              <a:t>metre</a:t>
            </a:r>
            <a:r>
              <a:rPr lang="en-US" dirty="0"/>
              <a:t> distance from the middle of the trail to the edge of the building is proposed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there are similar developments along the trail at 460 Belmont Avenue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15</a:t>
            </a:fld>
            <a:endParaRPr lang="en-US"/>
          </a:p>
        </p:txBody>
      </p:sp>
    </p:spTree>
    <p:extLst>
      <p:ext uri="{BB962C8B-B14F-4D97-AF65-F5344CB8AC3E}">
        <p14:creationId xmlns:p14="http://schemas.microsoft.com/office/powerpoint/2010/main" val="376896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19</a:t>
            </a:fld>
            <a:endParaRPr lang="en-US"/>
          </a:p>
        </p:txBody>
      </p:sp>
    </p:spTree>
    <p:extLst>
      <p:ext uri="{BB962C8B-B14F-4D97-AF65-F5344CB8AC3E}">
        <p14:creationId xmlns:p14="http://schemas.microsoft.com/office/powerpoint/2010/main" val="393787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20</a:t>
            </a:fld>
            <a:endParaRPr lang="en-US"/>
          </a:p>
        </p:txBody>
      </p:sp>
    </p:spTree>
    <p:extLst>
      <p:ext uri="{BB962C8B-B14F-4D97-AF65-F5344CB8AC3E}">
        <p14:creationId xmlns:p14="http://schemas.microsoft.com/office/powerpoint/2010/main" val="2045187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Iron Horse Trail at the Waterloo end</a:t>
            </a:r>
          </a:p>
          <a:p>
            <a:endParaRPr lang="en-US" dirty="0"/>
          </a:p>
          <a:p>
            <a:r>
              <a:rPr lang="en-US" dirty="0"/>
              <a:t>Further development along the trails will see the end of a trail… but we will still have a path surrounded by buildings</a:t>
            </a:r>
          </a:p>
        </p:txBody>
      </p:sp>
      <p:sp>
        <p:nvSpPr>
          <p:cNvPr id="4" name="Slide Number Placeholder 3"/>
          <p:cNvSpPr>
            <a:spLocks noGrp="1"/>
          </p:cNvSpPr>
          <p:nvPr>
            <p:ph type="sldNum" sz="quarter" idx="5"/>
          </p:nvPr>
        </p:nvSpPr>
        <p:spPr/>
        <p:txBody>
          <a:bodyPr/>
          <a:lstStyle/>
          <a:p>
            <a:fld id="{2AB2F46E-B023-446B-8938-0451845E96E0}" type="slidenum">
              <a:rPr lang="en-US" smtClean="0"/>
              <a:t>21</a:t>
            </a:fld>
            <a:endParaRPr lang="en-US"/>
          </a:p>
        </p:txBody>
      </p:sp>
    </p:spTree>
    <p:extLst>
      <p:ext uri="{BB962C8B-B14F-4D97-AF65-F5344CB8AC3E}">
        <p14:creationId xmlns:p14="http://schemas.microsoft.com/office/powerpoint/2010/main" val="18635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Iron Horse Trail at the Waterloo end</a:t>
            </a:r>
          </a:p>
          <a:p>
            <a:endParaRPr lang="en-US" dirty="0"/>
          </a:p>
          <a:p>
            <a:r>
              <a:rPr lang="en-US" dirty="0"/>
              <a:t>Further development along the trails will see the end of a trail… but we will still have a path surrounded by buildings</a:t>
            </a:r>
          </a:p>
        </p:txBody>
      </p:sp>
      <p:sp>
        <p:nvSpPr>
          <p:cNvPr id="4" name="Slide Number Placeholder 3"/>
          <p:cNvSpPr>
            <a:spLocks noGrp="1"/>
          </p:cNvSpPr>
          <p:nvPr>
            <p:ph type="sldNum" sz="quarter" idx="5"/>
          </p:nvPr>
        </p:nvSpPr>
        <p:spPr/>
        <p:txBody>
          <a:bodyPr/>
          <a:lstStyle/>
          <a:p>
            <a:fld id="{2AB2F46E-B023-446B-8938-0451845E96E0}" type="slidenum">
              <a:rPr lang="en-US" smtClean="0"/>
              <a:t>22</a:t>
            </a:fld>
            <a:endParaRPr lang="en-US"/>
          </a:p>
        </p:txBody>
      </p:sp>
    </p:spTree>
    <p:extLst>
      <p:ext uri="{BB962C8B-B14F-4D97-AF65-F5344CB8AC3E}">
        <p14:creationId xmlns:p14="http://schemas.microsoft.com/office/powerpoint/2010/main" val="412692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23</a:t>
            </a:fld>
            <a:endParaRPr lang="en-US"/>
          </a:p>
        </p:txBody>
      </p:sp>
    </p:spTree>
    <p:extLst>
      <p:ext uri="{BB962C8B-B14F-4D97-AF65-F5344CB8AC3E}">
        <p14:creationId xmlns:p14="http://schemas.microsoft.com/office/powerpoint/2010/main" val="2071897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My first concern is the demolition of heritage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19 and 25 Mill were submitted for listing on the heritage register in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Owners objected at HK meeting, indicated that they had plans for the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indent="0" fontAlgn="base">
              <a:buNone/>
            </a:pPr>
            <a:r>
              <a:rPr lang="en-CA" dirty="0"/>
              <a:t>Recommended by staff but rejected in 2010 by Council</a:t>
            </a:r>
          </a:p>
          <a:p>
            <a:pPr marL="0" indent="0" fontAlgn="base">
              <a:buNone/>
            </a:pPr>
            <a:endParaRPr lang="en-CA" dirty="0"/>
          </a:p>
          <a:p>
            <a:pPr marL="0" indent="0" fontAlgn="base">
              <a:buNone/>
            </a:pPr>
            <a:r>
              <a:rPr lang="en-CA" dirty="0"/>
              <a:t>Mr. Mike Puopolo, </a:t>
            </a:r>
            <a:r>
              <a:rPr lang="en-CA" dirty="0" err="1">
                <a:solidFill>
                  <a:srgbClr val="FF0000"/>
                </a:solidFill>
              </a:rPr>
              <a:t>Polocorp</a:t>
            </a:r>
            <a:r>
              <a:rPr lang="en-CA" dirty="0">
                <a:solidFill>
                  <a:srgbClr val="FF0000"/>
                </a:solidFill>
              </a:rPr>
              <a:t> Inc</a:t>
            </a:r>
            <a:r>
              <a:rPr lang="en-CA" dirty="0"/>
              <a:t>., attended in support of Heritage Kitchener's recommendation to not list 19 Mill Street and to ask that Council not support Heritage Kitchener's recommendation to list 25 Mill Street. </a:t>
            </a:r>
            <a:r>
              <a:rPr lang="en-CA" b="1" u="sng" dirty="0"/>
              <a:t>He advised that the company is a strong supporter of heritage development</a:t>
            </a:r>
            <a:r>
              <a:rPr lang="en-CA" dirty="0"/>
              <a:t>, citing examples of past and current developments that they have been involved with. It was noted that the company has acquired approximately 1. 5 acres of land, including 19 and 25 Mill Street, with the intention of future redevelopment. Mr. Puopolo offered the following reasons in support of not listing 25 Mill Street on the MHR: the property is not located in the Victoria Park Heritage Conservation District; the exterior is in medium condition and the interior walls /floors have been redone; the proposed redevelopment is in keeping with the intent of the Kitchener Growth Management Plan and complies with the Zoning By-law; 25 Mill Street is an "orphan" building with surrounding buildings having no significant architectural or historical significance, resulting in a lack of continuity in the streetscape; and listing would hinder redevelopment as 25 Mill Street is central to the land assembly.</a:t>
            </a:r>
          </a:p>
          <a:p>
            <a:pPr marL="0" indent="0" fontAlgn="base">
              <a:buNone/>
            </a:pPr>
            <a:endParaRPr lang="en-CA" dirty="0"/>
          </a:p>
          <a:p>
            <a:pPr marL="0" indent="0" fontAlgn="base">
              <a:buNone/>
            </a:pPr>
            <a:r>
              <a:rPr lang="en-CA" dirty="0"/>
              <a:t>Reg. 09/06 indicates that the property has to have design, associative or historical value</a:t>
            </a:r>
          </a:p>
          <a:p>
            <a:pPr marL="0" indent="0" fontAlgn="base">
              <a:buNone/>
            </a:pPr>
            <a:endParaRPr lang="en-CA" dirty="0"/>
          </a:p>
          <a:p>
            <a:pPr marL="0" indent="0" fontAlgn="base">
              <a:buNone/>
            </a:pPr>
            <a:r>
              <a:rPr lang="en-CA" dirty="0"/>
              <a:t>25 Mill Street has all three</a:t>
            </a:r>
          </a:p>
          <a:p>
            <a:pPr marL="0" indent="0" fontAlgn="base">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Victoria Park is itself “considered unique among Kitchener neighbourhoods, in part because the neighbourhood features a traditional pattern of nineteenth century urban development, with a mixture of factories, factory owner’s houses and worker’s housing located in close proximity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2</a:t>
            </a:fld>
            <a:endParaRPr lang="en-US"/>
          </a:p>
        </p:txBody>
      </p:sp>
    </p:spTree>
    <p:extLst>
      <p:ext uri="{BB962C8B-B14F-4D97-AF65-F5344CB8AC3E}">
        <p14:creationId xmlns:p14="http://schemas.microsoft.com/office/powerpoint/2010/main" val="3823835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Thirdly, I want to examine the Part IV property at 45 Mill Street</a:t>
            </a:r>
          </a:p>
        </p:txBody>
      </p:sp>
      <p:sp>
        <p:nvSpPr>
          <p:cNvPr id="4" name="Slide Number Placeholder 3"/>
          <p:cNvSpPr>
            <a:spLocks noGrp="1"/>
          </p:cNvSpPr>
          <p:nvPr>
            <p:ph type="sldNum" sz="quarter" idx="5"/>
          </p:nvPr>
        </p:nvSpPr>
        <p:spPr/>
        <p:txBody>
          <a:bodyPr/>
          <a:lstStyle/>
          <a:p>
            <a:fld id="{2AB2F46E-B023-446B-8938-0451845E96E0}" type="slidenum">
              <a:rPr lang="en-US" smtClean="0"/>
              <a:t>24</a:t>
            </a:fld>
            <a:endParaRPr lang="en-US"/>
          </a:p>
        </p:txBody>
      </p:sp>
    </p:spTree>
    <p:extLst>
      <p:ext uri="{BB962C8B-B14F-4D97-AF65-F5344CB8AC3E}">
        <p14:creationId xmlns:p14="http://schemas.microsoft.com/office/powerpoint/2010/main" val="4053111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Polocorp</a:t>
            </a:r>
            <a:r>
              <a:rPr lang="en-US" dirty="0"/>
              <a:t> sees no issue with a very small setback from adjacent properties</a:t>
            </a:r>
          </a:p>
        </p:txBody>
      </p:sp>
      <p:sp>
        <p:nvSpPr>
          <p:cNvPr id="4" name="Slide Number Placeholder 3"/>
          <p:cNvSpPr>
            <a:spLocks noGrp="1"/>
          </p:cNvSpPr>
          <p:nvPr>
            <p:ph type="sldNum" sz="quarter" idx="5"/>
          </p:nvPr>
        </p:nvSpPr>
        <p:spPr/>
        <p:txBody>
          <a:bodyPr/>
          <a:lstStyle/>
          <a:p>
            <a:fld id="{2AB2F46E-B023-446B-8938-0451845E96E0}" type="slidenum">
              <a:rPr lang="en-US" smtClean="0"/>
              <a:t>26</a:t>
            </a:fld>
            <a:endParaRPr lang="en-US"/>
          </a:p>
        </p:txBody>
      </p:sp>
    </p:spTree>
    <p:extLst>
      <p:ext uri="{BB962C8B-B14F-4D97-AF65-F5344CB8AC3E}">
        <p14:creationId xmlns:p14="http://schemas.microsoft.com/office/powerpoint/2010/main" val="4181068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official plan has other policies about compatibility</a:t>
            </a:r>
          </a:p>
        </p:txBody>
      </p:sp>
      <p:sp>
        <p:nvSpPr>
          <p:cNvPr id="4" name="Slide Number Placeholder 3"/>
          <p:cNvSpPr>
            <a:spLocks noGrp="1"/>
          </p:cNvSpPr>
          <p:nvPr>
            <p:ph type="sldNum" sz="quarter" idx="5"/>
          </p:nvPr>
        </p:nvSpPr>
        <p:spPr/>
        <p:txBody>
          <a:bodyPr/>
          <a:lstStyle/>
          <a:p>
            <a:fld id="{2AB2F46E-B023-446B-8938-0451845E96E0}" type="slidenum">
              <a:rPr lang="en-US" smtClean="0"/>
              <a:t>27</a:t>
            </a:fld>
            <a:endParaRPr lang="en-US"/>
          </a:p>
        </p:txBody>
      </p:sp>
    </p:spTree>
    <p:extLst>
      <p:ext uri="{BB962C8B-B14F-4D97-AF65-F5344CB8AC3E}">
        <p14:creationId xmlns:p14="http://schemas.microsoft.com/office/powerpoint/2010/main" val="2577861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28</a:t>
            </a:fld>
            <a:endParaRPr lang="en-US"/>
          </a:p>
        </p:txBody>
      </p:sp>
    </p:spTree>
    <p:extLst>
      <p:ext uri="{BB962C8B-B14F-4D97-AF65-F5344CB8AC3E}">
        <p14:creationId xmlns:p14="http://schemas.microsoft.com/office/powerpoint/2010/main" val="3289701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29</a:t>
            </a:fld>
            <a:endParaRPr lang="en-US"/>
          </a:p>
        </p:txBody>
      </p:sp>
    </p:spTree>
    <p:extLst>
      <p:ext uri="{BB962C8B-B14F-4D97-AF65-F5344CB8AC3E}">
        <p14:creationId xmlns:p14="http://schemas.microsoft.com/office/powerpoint/2010/main" val="119166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Mill Street was built on an indigenous trail and was one of the principal routes into Kitchener from the south</a:t>
            </a:r>
          </a:p>
          <a:p>
            <a:endParaRPr lang="en-US" sz="1200" dirty="0"/>
          </a:p>
          <a:p>
            <a:r>
              <a:rPr lang="en-US" sz="1200" dirty="0"/>
              <a:t>Many reports of interactions between indigenous people and settlers, especially the residents of Schneider Haus</a:t>
            </a:r>
          </a:p>
          <a:p>
            <a:endParaRPr lang="en-US" sz="1200" dirty="0"/>
          </a:p>
          <a:p>
            <a:r>
              <a:rPr lang="en-CA" sz="1200" b="0" i="1" kern="1200" dirty="0">
                <a:solidFill>
                  <a:schemeClr val="tx1"/>
                </a:solidFill>
                <a:effectLst/>
                <a:latin typeface="+mn-lt"/>
                <a:ea typeface="+mn-ea"/>
                <a:cs typeface="+mn-cs"/>
              </a:rPr>
              <a:t>Hannes Schneider and his wife Catharine Haus Schneider: Their Descendants and Times 1534-1939</a:t>
            </a:r>
            <a:endParaRPr lang="en-US" sz="1200" dirty="0"/>
          </a:p>
          <a:p>
            <a:endParaRPr lang="en-US" sz="1200" dirty="0"/>
          </a:p>
          <a:p>
            <a:r>
              <a:rPr lang="en-US" sz="1200" dirty="0"/>
              <a:t>This is not surprising since the trail went from </a:t>
            </a:r>
            <a:r>
              <a:rPr lang="en-US" sz="1200" dirty="0" err="1"/>
              <a:t>Doon</a:t>
            </a:r>
            <a:r>
              <a:rPr lang="en-US" sz="1200" dirty="0"/>
              <a:t>, where a settlement of Haudenosaunee existed to around Strange Street, the location of another indigenous settlement</a:t>
            </a:r>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31</a:t>
            </a:fld>
            <a:endParaRPr lang="en-US"/>
          </a:p>
        </p:txBody>
      </p:sp>
    </p:spTree>
    <p:extLst>
      <p:ext uri="{BB962C8B-B14F-4D97-AF65-F5344CB8AC3E}">
        <p14:creationId xmlns:p14="http://schemas.microsoft.com/office/powerpoint/2010/main" val="3567949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 Street was the principal route into the city, so named for the many mills along what became Schneider Creek</a:t>
            </a:r>
          </a:p>
        </p:txBody>
      </p:sp>
      <p:sp>
        <p:nvSpPr>
          <p:cNvPr id="4" name="Slide Number Placeholder 3"/>
          <p:cNvSpPr>
            <a:spLocks noGrp="1"/>
          </p:cNvSpPr>
          <p:nvPr>
            <p:ph type="sldNum" sz="quarter" idx="5"/>
          </p:nvPr>
        </p:nvSpPr>
        <p:spPr/>
        <p:txBody>
          <a:bodyPr/>
          <a:lstStyle/>
          <a:p>
            <a:fld id="{2AB2F46E-B023-446B-8938-0451845E96E0}" type="slidenum">
              <a:rPr lang="en-US" smtClean="0"/>
              <a:t>32</a:t>
            </a:fld>
            <a:endParaRPr lang="en-US"/>
          </a:p>
        </p:txBody>
      </p:sp>
    </p:spTree>
    <p:extLst>
      <p:ext uri="{BB962C8B-B14F-4D97-AF65-F5344CB8AC3E}">
        <p14:creationId xmlns:p14="http://schemas.microsoft.com/office/powerpoint/2010/main" val="3536042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33</a:t>
            </a:fld>
            <a:endParaRPr lang="en-US"/>
          </a:p>
        </p:txBody>
      </p:sp>
    </p:spTree>
    <p:extLst>
      <p:ext uri="{BB962C8B-B14F-4D97-AF65-F5344CB8AC3E}">
        <p14:creationId xmlns:p14="http://schemas.microsoft.com/office/powerpoint/2010/main" val="1506756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the current proposal will be re-examined and a thorough look at the way we are destroying our heritage in Kitchener </a:t>
            </a:r>
          </a:p>
          <a:p>
            <a:endParaRPr lang="en-US" dirty="0"/>
          </a:p>
          <a:p>
            <a:r>
              <a:rPr lang="en-US" dirty="0"/>
              <a:t>Once we destroy it, we cannot get </a:t>
            </a:r>
            <a:r>
              <a:rPr lang="en-US"/>
              <a:t>it back</a:t>
            </a:r>
            <a:endParaRPr lang="en-US" dirty="0"/>
          </a:p>
        </p:txBody>
      </p:sp>
      <p:sp>
        <p:nvSpPr>
          <p:cNvPr id="4" name="Slide Number Placeholder 3"/>
          <p:cNvSpPr>
            <a:spLocks noGrp="1"/>
          </p:cNvSpPr>
          <p:nvPr>
            <p:ph type="sldNum" sz="quarter" idx="5"/>
          </p:nvPr>
        </p:nvSpPr>
        <p:spPr/>
        <p:txBody>
          <a:bodyPr/>
          <a:lstStyle/>
          <a:p>
            <a:fld id="{C2C0C782-9E94-4F73-BD88-EEAF03F692DD}" type="slidenum">
              <a:rPr lang="en-US" smtClean="0"/>
              <a:t>34</a:t>
            </a:fld>
            <a:endParaRPr lang="en-US"/>
          </a:p>
        </p:txBody>
      </p:sp>
    </p:spTree>
    <p:extLst>
      <p:ext uri="{BB962C8B-B14F-4D97-AF65-F5344CB8AC3E}">
        <p14:creationId xmlns:p14="http://schemas.microsoft.com/office/powerpoint/2010/main" val="426935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1.The property has design value or physical value because it is a rare, unique, representative or early example of a style, has craftsmanship or artistic merit, or</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The property has historical value or associative value because it has direct associations with a theme, event, belief, person, activity, organization or institution that is significant to a community or has information that contributes to an understanding of a community or culture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 property has contextual value because it supports the character of an area, or is physically, functionally, visually or historically linked to its surroundings</a:t>
            </a:r>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3</a:t>
            </a:fld>
            <a:endParaRPr lang="en-US"/>
          </a:p>
        </p:txBody>
      </p:sp>
    </p:spTree>
    <p:extLst>
      <p:ext uri="{BB962C8B-B14F-4D97-AF65-F5344CB8AC3E}">
        <p14:creationId xmlns:p14="http://schemas.microsoft.com/office/powerpoint/2010/main" val="268383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circular verandah is rare in the region</a:t>
            </a:r>
          </a:p>
          <a:p>
            <a:endParaRPr lang="en-US" dirty="0"/>
          </a:p>
          <a:p>
            <a:r>
              <a:rPr lang="en-US" dirty="0"/>
              <a:t>Compare circular verandahs in London, </a:t>
            </a:r>
            <a:r>
              <a:rPr lang="en-US" dirty="0" err="1"/>
              <a:t>Rednersville</a:t>
            </a:r>
            <a:r>
              <a:rPr lang="en-US" dirty="0"/>
              <a:t> and Thunder Bay in </a:t>
            </a:r>
            <a:r>
              <a:rPr lang="en-US" dirty="0">
                <a:hlinkClick r:id="rId3"/>
              </a:rPr>
              <a:t>http://www.ontarioarchitecture.com/</a:t>
            </a:r>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4</a:t>
            </a:fld>
            <a:endParaRPr lang="en-US"/>
          </a:p>
        </p:txBody>
      </p:sp>
    </p:spTree>
    <p:extLst>
      <p:ext uri="{BB962C8B-B14F-4D97-AF65-F5344CB8AC3E}">
        <p14:creationId xmlns:p14="http://schemas.microsoft.com/office/powerpoint/2010/main" val="211203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CA" dirty="0"/>
              <a:t>Heritage staff did believe that 19 Mill Street had design and associative value, but did not suggest it be listed</a:t>
            </a:r>
          </a:p>
          <a:p>
            <a:pPr marL="0" indent="0" fontAlgn="base">
              <a:buNone/>
            </a:pPr>
            <a:endParaRPr lang="en-CA" dirty="0"/>
          </a:p>
          <a:p>
            <a:pPr marL="0" indent="0" fontAlgn="base">
              <a:buNone/>
            </a:pPr>
            <a:r>
              <a:rPr lang="en-CA" dirty="0"/>
              <a:t>I would add that there are additional reasons for listing and for its preservation</a:t>
            </a:r>
          </a:p>
          <a:p>
            <a:pPr marL="0" indent="0" fontAlgn="base">
              <a:buNone/>
            </a:pPr>
            <a:endParaRPr lang="en-CA" dirty="0"/>
          </a:p>
          <a:p>
            <a:r>
              <a:rPr lang="en-CA" dirty="0"/>
              <a:t>The property has historic value as well, built by Moses Unger in 1897 </a:t>
            </a:r>
          </a:p>
          <a:p>
            <a:endParaRPr lang="en-CA" dirty="0"/>
          </a:p>
          <a:p>
            <a:r>
              <a:rPr lang="en-CA" dirty="0"/>
              <a:t>Unger was a prominent wood and coal merchant, having lived in Hespeler, Preston and Kitchener </a:t>
            </a:r>
          </a:p>
          <a:p>
            <a:endParaRPr lang="en-CA" dirty="0"/>
          </a:p>
          <a:p>
            <a:r>
              <a:rPr lang="en-CA" dirty="0"/>
              <a:t>According to his death notice, he was a well known figure in the region</a:t>
            </a:r>
          </a:p>
          <a:p>
            <a:endParaRPr lang="en-CA" dirty="0"/>
          </a:p>
          <a:p>
            <a:endParaRPr lang="en-CA" dirty="0"/>
          </a:p>
          <a:p>
            <a:pPr marL="0" indent="0" fontAlgn="base">
              <a:buNone/>
            </a:pPr>
            <a:endParaRPr lang="en-CA" dirty="0"/>
          </a:p>
          <a:p>
            <a:pPr marL="0" indent="0" fontAlgn="base">
              <a:buNone/>
            </a:pPr>
            <a:r>
              <a:rPr lang="en-CA" dirty="0"/>
              <a:t>Unger: </a:t>
            </a:r>
            <a:r>
              <a:rPr lang="en-US" dirty="0">
                <a:hlinkClick r:id="rId3"/>
              </a:rPr>
              <a:t>https://generations.regionofwaterloo.ca/getperson.php?personID=I3790&amp;tree=generations#cite7</a:t>
            </a:r>
            <a:endParaRPr lang="en-US" dirty="0"/>
          </a:p>
          <a:p>
            <a:pPr marL="0" indent="0" fontAlgn="base">
              <a:buNone/>
            </a:pPr>
            <a:endParaRPr lang="en-US" dirty="0"/>
          </a:p>
          <a:p>
            <a:pPr marL="0" indent="0" fontAlgn="base">
              <a:buNone/>
            </a:pPr>
            <a:endParaRPr lang="en-CA" dirty="0"/>
          </a:p>
          <a:p>
            <a:pPr marL="0" indent="0" fontAlgn="base">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5</a:t>
            </a:fld>
            <a:endParaRPr lang="en-US"/>
          </a:p>
        </p:txBody>
      </p:sp>
    </p:spTree>
    <p:extLst>
      <p:ext uri="{BB962C8B-B14F-4D97-AF65-F5344CB8AC3E}">
        <p14:creationId xmlns:p14="http://schemas.microsoft.com/office/powerpoint/2010/main" val="399024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6</a:t>
            </a:fld>
            <a:endParaRPr lang="en-US"/>
          </a:p>
        </p:txBody>
      </p:sp>
    </p:spTree>
    <p:extLst>
      <p:ext uri="{BB962C8B-B14F-4D97-AF65-F5344CB8AC3E}">
        <p14:creationId xmlns:p14="http://schemas.microsoft.com/office/powerpoint/2010/main" val="151008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19 and 25 Mill were submitted for heritage designation in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Owners objected at HK meeting, indicated that they had plans for the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indent="0" fontAlgn="base">
              <a:buNone/>
            </a:pPr>
            <a:r>
              <a:rPr lang="en-CA" dirty="0"/>
              <a:t>recommended by staff but rejected in 2010 by Council</a:t>
            </a:r>
          </a:p>
          <a:p>
            <a:pPr marL="0" indent="0" fontAlgn="base">
              <a:buNone/>
            </a:pPr>
            <a:endParaRPr lang="en-CA" dirty="0"/>
          </a:p>
          <a:p>
            <a:pPr marL="0" indent="0" fontAlgn="base">
              <a:buNone/>
            </a:pPr>
            <a:r>
              <a:rPr lang="en-CA" dirty="0"/>
              <a:t>Mr. Mike Puopolo, </a:t>
            </a:r>
            <a:r>
              <a:rPr lang="en-CA" dirty="0" err="1"/>
              <a:t>Polocorp</a:t>
            </a:r>
            <a:r>
              <a:rPr lang="en-CA" dirty="0"/>
              <a:t> Inc., attended in support of Heritage Kitchener's recommendation to not list 19 Mill Street and to ask that Council not support Heritage Kitchener's recommendation to list 25 Mill Street. He advised that the company is a strong supporter of heritage development, citing examples of past and current developments that they have been involved with. It was noted that the company has acquired approximately 1. 5 acres of land, including 19 and 25 Mill Street, with the intention of future redevelopment. Mr. Puopolo offered the following reasons in support of not listing 25 Mill Street on the MHR: the property is not located in the Victoria Park Heritage Conservation District; the exterior is in medium condition and the interior walls /floors have been redone; the proposed redevelopment is in keeping with the intent of the Kitchener Growth Management Plan and complies with the Zoning By-law; 25 Mill Street is an "orphan" building with surrounding buildings having no significant architectural or historical significance, resulting in a lack of continuity in the streetscape; and listing would hinder redevelopment as 25 Mill Street is central to the land assembly.</a:t>
            </a:r>
          </a:p>
          <a:p>
            <a:pPr marL="0" indent="0" fontAlgn="base">
              <a:buNone/>
            </a:pPr>
            <a:endParaRPr lang="en-CA" dirty="0"/>
          </a:p>
          <a:p>
            <a:pPr marL="0" indent="0" fontAlgn="base">
              <a:buNone/>
            </a:pPr>
            <a:r>
              <a:rPr lang="en-CA" dirty="0"/>
              <a:t>Reg. 09/06 indicates that the property has to have design, associative or historical value</a:t>
            </a:r>
          </a:p>
          <a:p>
            <a:pPr marL="0" indent="0" fontAlgn="base">
              <a:buNone/>
            </a:pPr>
            <a:endParaRPr lang="en-CA" dirty="0"/>
          </a:p>
          <a:p>
            <a:pPr marL="0" indent="0" fontAlgn="base">
              <a:buNone/>
            </a:pPr>
            <a:r>
              <a:rPr lang="en-CA" dirty="0"/>
              <a:t>25 Mill Street has all three</a:t>
            </a:r>
          </a:p>
          <a:p>
            <a:pPr marL="0" indent="0" fontAlgn="base">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2AB2F46E-B023-446B-8938-0451845E96E0}" type="slidenum">
              <a:rPr lang="en-US" smtClean="0"/>
              <a:t>7</a:t>
            </a:fld>
            <a:endParaRPr lang="en-US"/>
          </a:p>
        </p:txBody>
      </p:sp>
    </p:spTree>
    <p:extLst>
      <p:ext uri="{BB962C8B-B14F-4D97-AF65-F5344CB8AC3E}">
        <p14:creationId xmlns:p14="http://schemas.microsoft.com/office/powerpoint/2010/main" val="256329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Mill Street was not identified as a potential redevelopment site in the VPHCD Plan</a:t>
            </a:r>
          </a:p>
        </p:txBody>
      </p:sp>
      <p:sp>
        <p:nvSpPr>
          <p:cNvPr id="4" name="Slide Number Placeholder 3"/>
          <p:cNvSpPr>
            <a:spLocks noGrp="1"/>
          </p:cNvSpPr>
          <p:nvPr>
            <p:ph type="sldNum" sz="quarter" idx="5"/>
          </p:nvPr>
        </p:nvSpPr>
        <p:spPr/>
        <p:txBody>
          <a:bodyPr/>
          <a:lstStyle/>
          <a:p>
            <a:fld id="{2AB2F46E-B023-446B-8938-0451845E96E0}" type="slidenum">
              <a:rPr lang="en-US" smtClean="0"/>
              <a:t>8</a:t>
            </a:fld>
            <a:endParaRPr lang="en-US"/>
          </a:p>
        </p:txBody>
      </p:sp>
    </p:spTree>
    <p:extLst>
      <p:ext uri="{BB962C8B-B14F-4D97-AF65-F5344CB8AC3E}">
        <p14:creationId xmlns:p14="http://schemas.microsoft.com/office/powerpoint/2010/main" val="316889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Secondly, the development will significantly impact the Iron Horse Trail, a Cultural Heritage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City has made a considerable capital investment in telling the story of pioneer settlement in the vicinity of the Pioneer Tower, Schneider House, industrial heritage through public art, and the history of First Nations at the Huron Natural Area.  Such have a huge impact on our sense of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next step is underway – to include it in the Official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AB2F46E-B023-446B-8938-0451845E96E0}" type="slidenum">
              <a:rPr lang="en-US" smtClean="0"/>
              <a:t>9</a:t>
            </a:fld>
            <a:endParaRPr lang="en-US"/>
          </a:p>
        </p:txBody>
      </p:sp>
    </p:spTree>
    <p:extLst>
      <p:ext uri="{BB962C8B-B14F-4D97-AF65-F5344CB8AC3E}">
        <p14:creationId xmlns:p14="http://schemas.microsoft.com/office/powerpoint/2010/main" val="3966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9F42-6F54-4CEC-A27A-475A70B79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2B7CA-ADB5-4BBA-9E81-477AD3BDC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9BC905-A5C7-498A-A9AC-EF724B768B8D}"/>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5" name="Footer Placeholder 4">
            <a:extLst>
              <a:ext uri="{FF2B5EF4-FFF2-40B4-BE49-F238E27FC236}">
                <a16:creationId xmlns:a16="http://schemas.microsoft.com/office/drawing/2014/main" id="{18DE996C-A3E5-4BE4-8C0F-0A411FAF3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8B35B-0A0A-46FD-8CA7-875610777507}"/>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37134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4D07-7C63-402E-A1E0-39B715B049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29C42A-B7F4-4311-A66F-15581ED4BA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3F586-0B2B-40DC-897C-48047BE5A908}"/>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5" name="Footer Placeholder 4">
            <a:extLst>
              <a:ext uri="{FF2B5EF4-FFF2-40B4-BE49-F238E27FC236}">
                <a16:creationId xmlns:a16="http://schemas.microsoft.com/office/drawing/2014/main" id="{FD7AE31F-1DA6-434F-AC0A-23291C3EC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211BF-AE16-4F1E-AA43-797255E44F7B}"/>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2515264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449FC-2B7E-41B0-A313-C3433DCC4A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089CA-0B95-4EFA-967B-FC8E41F9B0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C3671-849C-4683-8246-02815B3EA5FC}"/>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5" name="Footer Placeholder 4">
            <a:extLst>
              <a:ext uri="{FF2B5EF4-FFF2-40B4-BE49-F238E27FC236}">
                <a16:creationId xmlns:a16="http://schemas.microsoft.com/office/drawing/2014/main" id="{94A7FFBE-31F9-43D9-B35F-465292C45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1E7BD-7802-44E3-8FB1-F7D2C164F6DB}"/>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184390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84887-AE42-4447-B567-B3D4DD2A3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164B8-1CAA-4F03-A83D-63BBABA3C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1F011-B7A9-4A6C-B176-F4D8A89E730A}"/>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5" name="Footer Placeholder 4">
            <a:extLst>
              <a:ext uri="{FF2B5EF4-FFF2-40B4-BE49-F238E27FC236}">
                <a16:creationId xmlns:a16="http://schemas.microsoft.com/office/drawing/2014/main" id="{E5FE5C19-9254-486C-9A56-9476527BB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40873-4B58-4CD1-9D96-D44C80BD82B6}"/>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296465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7BDF-FD31-467E-BAF8-F98C12E61C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458AB-0990-4B36-B30D-82D662A5D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7DEDF-C22D-4D6A-9118-32837A570FE4}"/>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5" name="Footer Placeholder 4">
            <a:extLst>
              <a:ext uri="{FF2B5EF4-FFF2-40B4-BE49-F238E27FC236}">
                <a16:creationId xmlns:a16="http://schemas.microsoft.com/office/drawing/2014/main" id="{5A5F4DD7-EFF7-44B0-82D7-1DA25A5E6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CB7AA-D5C9-42D2-BF97-C36E53512924}"/>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3292138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9718-8E5C-4D52-9C00-F3897F772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D3366-15A6-4EDB-A1A0-E4BDF9FCC9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D0297D-EE34-4BC8-9BF1-152348B36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7C43E6-6388-4443-A1E3-D2698DC65F70}"/>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6" name="Footer Placeholder 5">
            <a:extLst>
              <a:ext uri="{FF2B5EF4-FFF2-40B4-BE49-F238E27FC236}">
                <a16:creationId xmlns:a16="http://schemas.microsoft.com/office/drawing/2014/main" id="{493C23F5-59C4-462D-AD48-768A18B06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5EF48-3E73-47B7-A4B4-EDA89188F1BC}"/>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22870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88C5-C906-4556-8B81-C7F360C149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35C150-5993-4054-BE0E-2C8191C93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D4823D-5910-49E0-A3B3-A57EC2597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764406-39F5-4843-8F20-0EF2A12E28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C635FC-BE33-4ABC-AF21-21D3F056CC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B474A7-25A7-41AB-9D09-1518B7AACE4D}"/>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8" name="Footer Placeholder 7">
            <a:extLst>
              <a:ext uri="{FF2B5EF4-FFF2-40B4-BE49-F238E27FC236}">
                <a16:creationId xmlns:a16="http://schemas.microsoft.com/office/drawing/2014/main" id="{2DB27F7E-8448-4844-9D66-4AE7B70C4B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279E6-7B0C-4CC1-BF46-FA52D1D0827C}"/>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247839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F387-AF87-4C53-8D92-DD0EEB5FE8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9D059-D20E-4091-AD2A-C2C5AC6D5424}"/>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4" name="Footer Placeholder 3">
            <a:extLst>
              <a:ext uri="{FF2B5EF4-FFF2-40B4-BE49-F238E27FC236}">
                <a16:creationId xmlns:a16="http://schemas.microsoft.com/office/drawing/2014/main" id="{68CB9874-444B-491F-A1AB-9426E90D4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B5D866-9C91-47A7-80BA-595B0260175A}"/>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139337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F2C10-F9CE-45C6-8167-86A9A0CB1DF1}"/>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3" name="Footer Placeholder 2">
            <a:extLst>
              <a:ext uri="{FF2B5EF4-FFF2-40B4-BE49-F238E27FC236}">
                <a16:creationId xmlns:a16="http://schemas.microsoft.com/office/drawing/2014/main" id="{87DC662E-4F53-4803-95B9-D8BFC7B72B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90CFE8-CB9D-4E0E-9D18-5100E742EADA}"/>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335929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0C96-9E80-403B-B381-720334DC7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2CAA7E-EBE0-490B-A9DB-47025AA72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F4DBDF-4695-4E2D-AE2D-8CFBB32BD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48F40-19E3-472F-88F2-07CC4FFD5BFC}"/>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6" name="Footer Placeholder 5">
            <a:extLst>
              <a:ext uri="{FF2B5EF4-FFF2-40B4-BE49-F238E27FC236}">
                <a16:creationId xmlns:a16="http://schemas.microsoft.com/office/drawing/2014/main" id="{04B55B2F-BDF0-41BD-A401-993FBC72A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F7E03-5B63-4168-AA41-22B4E79CBFFB}"/>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164778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95DC-B1E7-43F1-BA4D-932BA6F055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5578ED-9EB7-46BD-9B1B-49C752BD1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BB1BC-6A5C-4D1E-BBE1-18C0F2B65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23ED6-05D0-4580-9044-58C95E8FD909}"/>
              </a:ext>
            </a:extLst>
          </p:cNvPr>
          <p:cNvSpPr>
            <a:spLocks noGrp="1"/>
          </p:cNvSpPr>
          <p:nvPr>
            <p:ph type="dt" sz="half" idx="10"/>
          </p:nvPr>
        </p:nvSpPr>
        <p:spPr/>
        <p:txBody>
          <a:bodyPr/>
          <a:lstStyle/>
          <a:p>
            <a:fld id="{74447AE7-BE57-4DA2-BD61-B52F97407119}" type="datetimeFigureOut">
              <a:rPr lang="en-US" smtClean="0"/>
              <a:t>12/15/2019</a:t>
            </a:fld>
            <a:endParaRPr lang="en-US"/>
          </a:p>
        </p:txBody>
      </p:sp>
      <p:sp>
        <p:nvSpPr>
          <p:cNvPr id="6" name="Footer Placeholder 5">
            <a:extLst>
              <a:ext uri="{FF2B5EF4-FFF2-40B4-BE49-F238E27FC236}">
                <a16:creationId xmlns:a16="http://schemas.microsoft.com/office/drawing/2014/main" id="{D8E65296-06C8-43A7-B18F-E8C1E58BE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46AFA-D287-4575-B898-F0B491000821}"/>
              </a:ext>
            </a:extLst>
          </p:cNvPr>
          <p:cNvSpPr>
            <a:spLocks noGrp="1"/>
          </p:cNvSpPr>
          <p:nvPr>
            <p:ph type="sldNum" sz="quarter" idx="12"/>
          </p:nvPr>
        </p:nvSpPr>
        <p:spPr/>
        <p:txBody>
          <a:bodyPr/>
          <a:lstStyle/>
          <a:p>
            <a:fld id="{2635BC9C-AF7B-4DAA-96C8-D30549F77BE4}" type="slidenum">
              <a:rPr lang="en-US" smtClean="0"/>
              <a:t>‹#›</a:t>
            </a:fld>
            <a:endParaRPr lang="en-US"/>
          </a:p>
        </p:txBody>
      </p:sp>
    </p:spTree>
    <p:extLst>
      <p:ext uri="{BB962C8B-B14F-4D97-AF65-F5344CB8AC3E}">
        <p14:creationId xmlns:p14="http://schemas.microsoft.com/office/powerpoint/2010/main" val="212631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accent6">
                <a:lumMod val="40000"/>
                <a:lumOff val="60000"/>
              </a:schemeClr>
            </a:gs>
            <a:gs pos="0">
              <a:schemeClr val="accent4"/>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C3CA4D-DFB7-4D53-9C2E-0BC9BD9A4A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8495DA-E5E8-45D7-8644-B2B1F811E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4CE79-6266-436D-A7EB-DC8B5648E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47AE7-BE57-4DA2-BD61-B52F97407119}" type="datetimeFigureOut">
              <a:rPr lang="en-US" smtClean="0"/>
              <a:t>12/15/2019</a:t>
            </a:fld>
            <a:endParaRPr lang="en-US"/>
          </a:p>
        </p:txBody>
      </p:sp>
      <p:sp>
        <p:nvSpPr>
          <p:cNvPr id="5" name="Footer Placeholder 4">
            <a:extLst>
              <a:ext uri="{FF2B5EF4-FFF2-40B4-BE49-F238E27FC236}">
                <a16:creationId xmlns:a16="http://schemas.microsoft.com/office/drawing/2014/main" id="{2EA9BCE7-5190-40A4-B532-F5E5E153D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8141A6-4E84-4576-972C-8206DE9289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5BC9C-AF7B-4DAA-96C8-D30549F77BE4}" type="slidenum">
              <a:rPr lang="en-US" smtClean="0"/>
              <a:t>‹#›</a:t>
            </a:fld>
            <a:endParaRPr lang="en-US"/>
          </a:p>
        </p:txBody>
      </p:sp>
    </p:spTree>
    <p:extLst>
      <p:ext uri="{BB962C8B-B14F-4D97-AF65-F5344CB8AC3E}">
        <p14:creationId xmlns:p14="http://schemas.microsoft.com/office/powerpoint/2010/main" val="3293359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C7BA-CD04-4589-81A1-33EDEFF94386}"/>
              </a:ext>
            </a:extLst>
          </p:cNvPr>
          <p:cNvSpPr>
            <a:spLocks noGrp="1"/>
          </p:cNvSpPr>
          <p:nvPr>
            <p:ph type="title"/>
          </p:nvPr>
        </p:nvSpPr>
        <p:spPr>
          <a:xfrm>
            <a:off x="838200" y="766570"/>
            <a:ext cx="10515600" cy="961870"/>
          </a:xfrm>
        </p:spPr>
        <p:txBody>
          <a:bodyPr>
            <a:normAutofit fontScale="90000"/>
          </a:bodyPr>
          <a:lstStyle/>
          <a:p>
            <a:pPr algn="ctr"/>
            <a:r>
              <a:rPr lang="en-US" dirty="0"/>
              <a:t>Focus of Presentation</a:t>
            </a:r>
            <a:br>
              <a:rPr lang="en-US" dirty="0"/>
            </a:br>
            <a:endParaRPr lang="en-US" dirty="0"/>
          </a:p>
        </p:txBody>
      </p:sp>
      <p:sp>
        <p:nvSpPr>
          <p:cNvPr id="3" name="Content Placeholder 2">
            <a:extLst>
              <a:ext uri="{FF2B5EF4-FFF2-40B4-BE49-F238E27FC236}">
                <a16:creationId xmlns:a16="http://schemas.microsoft.com/office/drawing/2014/main" id="{8B4F8A7E-0942-44C8-9348-8D75FF44A1A9}"/>
              </a:ext>
            </a:extLst>
          </p:cNvPr>
          <p:cNvSpPr>
            <a:spLocks noGrp="1"/>
          </p:cNvSpPr>
          <p:nvPr>
            <p:ph idx="1"/>
          </p:nvPr>
        </p:nvSpPr>
        <p:spPr>
          <a:xfrm>
            <a:off x="838200" y="1390727"/>
            <a:ext cx="10515600" cy="4351338"/>
          </a:xfrm>
        </p:spPr>
        <p:txBody>
          <a:bodyPr>
            <a:normAutofit/>
          </a:bodyPr>
          <a:lstStyle/>
          <a:p>
            <a:endParaRPr lang="en-US" dirty="0"/>
          </a:p>
          <a:p>
            <a:r>
              <a:rPr lang="en-US" dirty="0"/>
              <a:t>Demolition of Heritage Properties</a:t>
            </a:r>
          </a:p>
          <a:p>
            <a:endParaRPr lang="en-US" dirty="0"/>
          </a:p>
          <a:p>
            <a:r>
              <a:rPr lang="en-US" dirty="0"/>
              <a:t>Effects on Iron Horse Trail</a:t>
            </a:r>
          </a:p>
          <a:p>
            <a:endParaRPr lang="en-US" dirty="0"/>
          </a:p>
          <a:p>
            <a:r>
              <a:rPr lang="en-US" dirty="0"/>
              <a:t>Effects on Part V Designated Property at 45 Mill</a:t>
            </a:r>
          </a:p>
          <a:p>
            <a:endParaRPr lang="en-US" dirty="0"/>
          </a:p>
          <a:p>
            <a:r>
              <a:rPr lang="en-US" dirty="0"/>
              <a:t>Indigenous Heritage</a:t>
            </a:r>
          </a:p>
        </p:txBody>
      </p:sp>
    </p:spTree>
    <p:extLst>
      <p:ext uri="{BB962C8B-B14F-4D97-AF65-F5344CB8AC3E}">
        <p14:creationId xmlns:p14="http://schemas.microsoft.com/office/powerpoint/2010/main" val="85227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E4BC17-B8EC-4713-BEE0-F3C97556A976}"/>
              </a:ext>
            </a:extLst>
          </p:cNvPr>
          <p:cNvSpPr txBox="1"/>
          <p:nvPr/>
        </p:nvSpPr>
        <p:spPr>
          <a:xfrm>
            <a:off x="630621" y="2506717"/>
            <a:ext cx="11209283" cy="4339650"/>
          </a:xfrm>
          <a:prstGeom prst="rect">
            <a:avLst/>
          </a:prstGeom>
          <a:noFill/>
        </p:spPr>
        <p:txBody>
          <a:bodyPr wrap="square" rtlCol="0">
            <a:spAutoFit/>
          </a:bodyPr>
          <a:lstStyle/>
          <a:p>
            <a:r>
              <a:rPr lang="en-US" sz="3600" b="1" dirty="0"/>
              <a:t>A Trail is:</a:t>
            </a:r>
          </a:p>
          <a:p>
            <a:endParaRPr lang="en-US" sz="2800" dirty="0"/>
          </a:p>
          <a:p>
            <a:r>
              <a:rPr lang="en-US" sz="2800" dirty="0"/>
              <a:t>A track made by passage especially through a </a:t>
            </a:r>
            <a:r>
              <a:rPr lang="en-US" sz="2800" u="sng" dirty="0"/>
              <a:t>wilderness</a:t>
            </a:r>
            <a:r>
              <a:rPr lang="en-US" sz="2800" dirty="0"/>
              <a:t> - Merriam Webster</a:t>
            </a:r>
          </a:p>
          <a:p>
            <a:endParaRPr lang="en-US" sz="2800" dirty="0"/>
          </a:p>
          <a:p>
            <a:r>
              <a:rPr lang="en-US" sz="2800" dirty="0"/>
              <a:t>A path through a </a:t>
            </a:r>
            <a:r>
              <a:rPr lang="en-US" sz="2800" u="sng" dirty="0"/>
              <a:t>countryside, mountain, or forest area </a:t>
            </a:r>
            <a:r>
              <a:rPr lang="en-US" sz="2800" dirty="0"/>
              <a:t>- Cambridge </a:t>
            </a:r>
          </a:p>
          <a:p>
            <a:endParaRPr lang="en-US" sz="2800" dirty="0"/>
          </a:p>
          <a:p>
            <a:r>
              <a:rPr lang="en-US" sz="2800" dirty="0"/>
              <a:t>These refer to nature; a high rise building is the antithesis of nature</a:t>
            </a:r>
          </a:p>
          <a:p>
            <a:endParaRPr lang="en-US" sz="3600" dirty="0"/>
          </a:p>
          <a:p>
            <a:endParaRPr lang="en-US" sz="3600" dirty="0"/>
          </a:p>
        </p:txBody>
      </p:sp>
      <p:pic>
        <p:nvPicPr>
          <p:cNvPr id="4" name="Picture 3">
            <a:extLst>
              <a:ext uri="{FF2B5EF4-FFF2-40B4-BE49-F238E27FC236}">
                <a16:creationId xmlns:a16="http://schemas.microsoft.com/office/drawing/2014/main" id="{C0911416-49D1-49A9-8BE4-D25F754FC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225" y="604871"/>
            <a:ext cx="8321040" cy="2621280"/>
          </a:xfrm>
          <a:prstGeom prst="rect">
            <a:avLst/>
          </a:prstGeom>
        </p:spPr>
      </p:pic>
    </p:spTree>
    <p:extLst>
      <p:ext uri="{BB962C8B-B14F-4D97-AF65-F5344CB8AC3E}">
        <p14:creationId xmlns:p14="http://schemas.microsoft.com/office/powerpoint/2010/main" val="540613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CF0E-6DD1-4306-BA3A-C4446702006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397D16F-2F67-4F49-9832-13FB0E440E68}"/>
              </a:ext>
            </a:extLst>
          </p:cNvPr>
          <p:cNvSpPr>
            <a:spLocks noGrp="1"/>
          </p:cNvSpPr>
          <p:nvPr>
            <p:ph type="subTitle" idx="1"/>
          </p:nvPr>
        </p:nvSpPr>
        <p:spPr/>
        <p:txBody>
          <a:bodyPr/>
          <a:lstStyle/>
          <a:p>
            <a:endParaRPr lang="en-US" dirty="0"/>
          </a:p>
        </p:txBody>
      </p:sp>
      <p:pic>
        <p:nvPicPr>
          <p:cNvPr id="11" name="Picture 10">
            <a:extLst>
              <a:ext uri="{FF2B5EF4-FFF2-40B4-BE49-F238E27FC236}">
                <a16:creationId xmlns:a16="http://schemas.microsoft.com/office/drawing/2014/main" id="{1ACEA346-9530-4707-871C-372DCFC7C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30" y="1122363"/>
            <a:ext cx="6301740" cy="4503420"/>
          </a:xfrm>
          <a:prstGeom prst="rect">
            <a:avLst/>
          </a:prstGeom>
        </p:spPr>
      </p:pic>
      <p:sp>
        <p:nvSpPr>
          <p:cNvPr id="12" name="TextBox 11">
            <a:extLst>
              <a:ext uri="{FF2B5EF4-FFF2-40B4-BE49-F238E27FC236}">
                <a16:creationId xmlns:a16="http://schemas.microsoft.com/office/drawing/2014/main" id="{72E581D0-F423-492D-9E9F-FE0E622BC301}"/>
              </a:ext>
            </a:extLst>
          </p:cNvPr>
          <p:cNvSpPr txBox="1"/>
          <p:nvPr/>
        </p:nvSpPr>
        <p:spPr>
          <a:xfrm>
            <a:off x="2414992" y="376287"/>
            <a:ext cx="7362016" cy="646331"/>
          </a:xfrm>
          <a:prstGeom prst="rect">
            <a:avLst/>
          </a:prstGeom>
          <a:noFill/>
        </p:spPr>
        <p:txBody>
          <a:bodyPr wrap="square" rtlCol="0">
            <a:spAutoFit/>
          </a:bodyPr>
          <a:lstStyle/>
          <a:p>
            <a:r>
              <a:rPr lang="en-US" sz="3600" dirty="0"/>
              <a:t>600 Queen as Proposed by Architects</a:t>
            </a:r>
          </a:p>
        </p:txBody>
      </p:sp>
      <p:sp>
        <p:nvSpPr>
          <p:cNvPr id="4" name="TextBox 3">
            <a:extLst>
              <a:ext uri="{FF2B5EF4-FFF2-40B4-BE49-F238E27FC236}">
                <a16:creationId xmlns:a16="http://schemas.microsoft.com/office/drawing/2014/main" id="{6963A123-1538-492C-8BFA-75B82926E57D}"/>
              </a:ext>
            </a:extLst>
          </p:cNvPr>
          <p:cNvSpPr txBox="1"/>
          <p:nvPr/>
        </p:nvSpPr>
        <p:spPr>
          <a:xfrm>
            <a:off x="1897149" y="5750096"/>
            <a:ext cx="8397701" cy="830997"/>
          </a:xfrm>
          <a:prstGeom prst="rect">
            <a:avLst/>
          </a:prstGeom>
          <a:noFill/>
        </p:spPr>
        <p:txBody>
          <a:bodyPr wrap="square" rtlCol="0">
            <a:spAutoFit/>
          </a:bodyPr>
          <a:lstStyle/>
          <a:p>
            <a:r>
              <a:rPr lang="en-US" dirty="0"/>
              <a:t>If you look at this image, you will see a wide swath of green on the right of the trail</a:t>
            </a:r>
          </a:p>
          <a:p>
            <a:endParaRPr lang="en-US" dirty="0"/>
          </a:p>
          <a:p>
            <a:r>
              <a:rPr lang="en-US" sz="1200" dirty="0"/>
              <a:t>Image from aba Architects, Inc</a:t>
            </a:r>
          </a:p>
        </p:txBody>
      </p:sp>
    </p:spTree>
    <p:extLst>
      <p:ext uri="{BB962C8B-B14F-4D97-AF65-F5344CB8AC3E}">
        <p14:creationId xmlns:p14="http://schemas.microsoft.com/office/powerpoint/2010/main" val="343724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CA86D6-EA24-4562-89F3-0450134D57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9916" y="1208436"/>
            <a:ext cx="6332168" cy="4849550"/>
          </a:xfrm>
        </p:spPr>
      </p:pic>
      <p:sp>
        <p:nvSpPr>
          <p:cNvPr id="7" name="TextBox 6">
            <a:extLst>
              <a:ext uri="{FF2B5EF4-FFF2-40B4-BE49-F238E27FC236}">
                <a16:creationId xmlns:a16="http://schemas.microsoft.com/office/drawing/2014/main" id="{62E5B658-FC75-41D0-8AD7-109CB04304D3}"/>
              </a:ext>
            </a:extLst>
          </p:cNvPr>
          <p:cNvSpPr txBox="1"/>
          <p:nvPr/>
        </p:nvSpPr>
        <p:spPr>
          <a:xfrm>
            <a:off x="4854827" y="500550"/>
            <a:ext cx="2482346" cy="707886"/>
          </a:xfrm>
          <a:prstGeom prst="rect">
            <a:avLst/>
          </a:prstGeom>
          <a:noFill/>
        </p:spPr>
        <p:txBody>
          <a:bodyPr wrap="none" rtlCol="0">
            <a:spAutoFit/>
          </a:bodyPr>
          <a:lstStyle/>
          <a:p>
            <a:r>
              <a:rPr lang="en-US" sz="4000" dirty="0"/>
              <a:t>The Reality</a:t>
            </a:r>
          </a:p>
        </p:txBody>
      </p:sp>
    </p:spTree>
    <p:extLst>
      <p:ext uri="{BB962C8B-B14F-4D97-AF65-F5344CB8AC3E}">
        <p14:creationId xmlns:p14="http://schemas.microsoft.com/office/powerpoint/2010/main" val="359122074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E5B658-FC75-41D0-8AD7-109CB04304D3}"/>
              </a:ext>
            </a:extLst>
          </p:cNvPr>
          <p:cNvSpPr txBox="1"/>
          <p:nvPr/>
        </p:nvSpPr>
        <p:spPr>
          <a:xfrm>
            <a:off x="4947030" y="576719"/>
            <a:ext cx="2297937" cy="707886"/>
          </a:xfrm>
          <a:prstGeom prst="rect">
            <a:avLst/>
          </a:prstGeom>
          <a:noFill/>
        </p:spPr>
        <p:txBody>
          <a:bodyPr wrap="none" rtlCol="0">
            <a:spAutoFit/>
          </a:bodyPr>
          <a:lstStyle/>
          <a:p>
            <a:r>
              <a:rPr lang="en-US" sz="4000" dirty="0"/>
              <a:t>The Fence</a:t>
            </a:r>
          </a:p>
        </p:txBody>
      </p:sp>
      <p:pic>
        <p:nvPicPr>
          <p:cNvPr id="2" name="Picture 1">
            <a:extLst>
              <a:ext uri="{FF2B5EF4-FFF2-40B4-BE49-F238E27FC236}">
                <a16:creationId xmlns:a16="http://schemas.microsoft.com/office/drawing/2014/main" id="{49381E88-820D-4BB3-9487-FEBBC055D874}"/>
              </a:ext>
            </a:extLst>
          </p:cNvPr>
          <p:cNvPicPr>
            <a:picLocks noChangeAspect="1"/>
          </p:cNvPicPr>
          <p:nvPr/>
        </p:nvPicPr>
        <p:blipFill>
          <a:blip r:embed="rId3"/>
          <a:stretch>
            <a:fillRect/>
          </a:stretch>
        </p:blipFill>
        <p:spPr>
          <a:xfrm>
            <a:off x="1550407" y="1485527"/>
            <a:ext cx="9091185" cy="4441811"/>
          </a:xfrm>
          <a:prstGeom prst="rect">
            <a:avLst/>
          </a:prstGeom>
        </p:spPr>
      </p:pic>
    </p:spTree>
    <p:extLst>
      <p:ext uri="{BB962C8B-B14F-4D97-AF65-F5344CB8AC3E}">
        <p14:creationId xmlns:p14="http://schemas.microsoft.com/office/powerpoint/2010/main" val="28416164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B7147-3055-487D-9B8F-0508795BE0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40423" y="1542620"/>
            <a:ext cx="8511153" cy="4702738"/>
          </a:xfrm>
          <a:prstGeom prst="rect">
            <a:avLst/>
          </a:prstGeom>
        </p:spPr>
      </p:pic>
      <p:sp>
        <p:nvSpPr>
          <p:cNvPr id="2" name="TextBox 1">
            <a:extLst>
              <a:ext uri="{FF2B5EF4-FFF2-40B4-BE49-F238E27FC236}">
                <a16:creationId xmlns:a16="http://schemas.microsoft.com/office/drawing/2014/main" id="{E4426907-5150-4974-8219-E3C4A84578DC}"/>
              </a:ext>
            </a:extLst>
          </p:cNvPr>
          <p:cNvSpPr txBox="1"/>
          <p:nvPr/>
        </p:nvSpPr>
        <p:spPr>
          <a:xfrm>
            <a:off x="1840423" y="740979"/>
            <a:ext cx="8276896" cy="584775"/>
          </a:xfrm>
          <a:prstGeom prst="rect">
            <a:avLst/>
          </a:prstGeom>
          <a:noFill/>
        </p:spPr>
        <p:txBody>
          <a:bodyPr wrap="square" rtlCol="0">
            <a:spAutoFit/>
          </a:bodyPr>
          <a:lstStyle/>
          <a:p>
            <a:r>
              <a:rPr lang="en-US" sz="3200" dirty="0"/>
              <a:t>Three Towers within 200 </a:t>
            </a:r>
            <a:r>
              <a:rPr lang="en-US" sz="3200" dirty="0" err="1"/>
              <a:t>Metres</a:t>
            </a:r>
            <a:r>
              <a:rPr lang="en-US" sz="3200" dirty="0"/>
              <a:t> of Each Other</a:t>
            </a:r>
          </a:p>
        </p:txBody>
      </p:sp>
    </p:spTree>
    <p:extLst>
      <p:ext uri="{BB962C8B-B14F-4D97-AF65-F5344CB8AC3E}">
        <p14:creationId xmlns:p14="http://schemas.microsoft.com/office/powerpoint/2010/main" val="3816992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744B-90C6-407D-8870-5575E1B1CE67}"/>
              </a:ext>
            </a:extLst>
          </p:cNvPr>
          <p:cNvSpPr>
            <a:spLocks noGrp="1"/>
          </p:cNvSpPr>
          <p:nvPr>
            <p:ph type="title"/>
          </p:nvPr>
        </p:nvSpPr>
        <p:spPr>
          <a:xfrm>
            <a:off x="838200" y="500062"/>
            <a:ext cx="10515600" cy="1325563"/>
          </a:xfrm>
        </p:spPr>
        <p:txBody>
          <a:bodyPr/>
          <a:lstStyle/>
          <a:p>
            <a:pPr algn="ctr"/>
            <a:r>
              <a:rPr lang="en-US" dirty="0"/>
              <a:t>Mill Street High Rise and the Trail</a:t>
            </a:r>
          </a:p>
        </p:txBody>
      </p:sp>
      <p:sp>
        <p:nvSpPr>
          <p:cNvPr id="3" name="Content Placeholder 2">
            <a:extLst>
              <a:ext uri="{FF2B5EF4-FFF2-40B4-BE49-F238E27FC236}">
                <a16:creationId xmlns:a16="http://schemas.microsoft.com/office/drawing/2014/main" id="{DBD5D4C1-8F71-4FE0-BD46-432DCAF636B0}"/>
              </a:ext>
            </a:extLst>
          </p:cNvPr>
          <p:cNvSpPr>
            <a:spLocks noGrp="1"/>
          </p:cNvSpPr>
          <p:nvPr>
            <p:ph idx="1"/>
          </p:nvPr>
        </p:nvSpPr>
        <p:spPr>
          <a:xfrm>
            <a:off x="567559" y="1825625"/>
            <a:ext cx="11385902" cy="4351338"/>
          </a:xfrm>
        </p:spPr>
        <p:txBody>
          <a:bodyPr/>
          <a:lstStyle/>
          <a:p>
            <a:pPr marL="0" indent="0">
              <a:buNone/>
            </a:pPr>
            <a:endParaRPr lang="en-US" dirty="0"/>
          </a:p>
          <a:p>
            <a:pPr marL="0" indent="0">
              <a:buNone/>
            </a:pPr>
            <a:endParaRPr lang="en-US" dirty="0"/>
          </a:p>
          <a:p>
            <a:pPr marL="0" indent="0">
              <a:buNone/>
            </a:pPr>
            <a:r>
              <a:rPr lang="en-US" dirty="0"/>
              <a:t>A 13 </a:t>
            </a:r>
            <a:r>
              <a:rPr lang="en-US" dirty="0" err="1"/>
              <a:t>metre</a:t>
            </a:r>
            <a:r>
              <a:rPr lang="en-US" dirty="0"/>
              <a:t> distance from the building to the middle of the trail is proposed</a:t>
            </a:r>
          </a:p>
          <a:p>
            <a:pPr marL="0" indent="0">
              <a:buNone/>
            </a:pPr>
            <a:endParaRPr lang="en-US" dirty="0"/>
          </a:p>
          <a:p>
            <a:pPr marL="0" indent="0">
              <a:buNone/>
            </a:pPr>
            <a:r>
              <a:rPr lang="en-US" dirty="0"/>
              <a:t>What would this look like?  Compare the trail at 460 Belmont Avenue</a:t>
            </a:r>
          </a:p>
          <a:p>
            <a:pPr marL="0" indent="0">
              <a:buNone/>
            </a:pPr>
            <a:endParaRPr lang="en-US" dirty="0"/>
          </a:p>
        </p:txBody>
      </p:sp>
    </p:spTree>
    <p:extLst>
      <p:ext uri="{BB962C8B-B14F-4D97-AF65-F5344CB8AC3E}">
        <p14:creationId xmlns:p14="http://schemas.microsoft.com/office/powerpoint/2010/main" val="320090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DE97A-0967-4D0A-A62A-306A7E172791}"/>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p:blipFill>
        <p:spPr>
          <a:xfrm>
            <a:off x="1004271" y="69030"/>
            <a:ext cx="10183457" cy="6788970"/>
          </a:xfrm>
          <a:prstGeom prst="rect">
            <a:avLst/>
          </a:prstGeom>
        </p:spPr>
      </p:pic>
    </p:spTree>
    <p:extLst>
      <p:ext uri="{BB962C8B-B14F-4D97-AF65-F5344CB8AC3E}">
        <p14:creationId xmlns:p14="http://schemas.microsoft.com/office/powerpoint/2010/main" val="390741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DF922-C5C5-4B19-8AA6-70C35CD5A6C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p:blipFill>
        <p:spPr>
          <a:xfrm>
            <a:off x="952497" y="0"/>
            <a:ext cx="10287006" cy="6858001"/>
          </a:xfrm>
          <a:prstGeom prst="rect">
            <a:avLst/>
          </a:prstGeom>
        </p:spPr>
      </p:pic>
    </p:spTree>
    <p:extLst>
      <p:ext uri="{BB962C8B-B14F-4D97-AF65-F5344CB8AC3E}">
        <p14:creationId xmlns:p14="http://schemas.microsoft.com/office/powerpoint/2010/main" val="120411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7F988-69AF-4E09-9502-1900B83AA78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p:blipFill>
        <p:spPr>
          <a:xfrm>
            <a:off x="964959" y="16614"/>
            <a:ext cx="10262081" cy="6841386"/>
          </a:xfrm>
          <a:prstGeom prst="rect">
            <a:avLst/>
          </a:prstGeom>
        </p:spPr>
      </p:pic>
    </p:spTree>
    <p:extLst>
      <p:ext uri="{BB962C8B-B14F-4D97-AF65-F5344CB8AC3E}">
        <p14:creationId xmlns:p14="http://schemas.microsoft.com/office/powerpoint/2010/main" val="395987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16933-59AC-4DD4-BAF9-0B7398EDC12B}"/>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p:blipFill>
        <p:spPr>
          <a:xfrm>
            <a:off x="974270" y="29028"/>
            <a:ext cx="10243460" cy="6828972"/>
          </a:xfrm>
          <a:prstGeom prst="rect">
            <a:avLst/>
          </a:prstGeom>
        </p:spPr>
      </p:pic>
    </p:spTree>
    <p:extLst>
      <p:ext uri="{BB962C8B-B14F-4D97-AF65-F5344CB8AC3E}">
        <p14:creationId xmlns:p14="http://schemas.microsoft.com/office/powerpoint/2010/main" val="202923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EBEB-1FB8-4833-9237-58638608B76C}"/>
              </a:ext>
            </a:extLst>
          </p:cNvPr>
          <p:cNvSpPr>
            <a:spLocks noGrp="1"/>
          </p:cNvSpPr>
          <p:nvPr>
            <p:ph type="title"/>
          </p:nvPr>
        </p:nvSpPr>
        <p:spPr/>
        <p:txBody>
          <a:bodyPr/>
          <a:lstStyle/>
          <a:p>
            <a:r>
              <a:rPr lang="en-CA" dirty="0"/>
              <a:t>Background on 25 Mill Street</a:t>
            </a:r>
            <a:endParaRPr lang="en-US" dirty="0"/>
          </a:p>
        </p:txBody>
      </p:sp>
      <p:sp>
        <p:nvSpPr>
          <p:cNvPr id="3" name="Content Placeholder 2">
            <a:extLst>
              <a:ext uri="{FF2B5EF4-FFF2-40B4-BE49-F238E27FC236}">
                <a16:creationId xmlns:a16="http://schemas.microsoft.com/office/drawing/2014/main" id="{458297EC-BE06-49FC-8DA8-352341B7D8DA}"/>
              </a:ext>
            </a:extLst>
          </p:cNvPr>
          <p:cNvSpPr>
            <a:spLocks noGrp="1"/>
          </p:cNvSpPr>
          <p:nvPr>
            <p:ph idx="1"/>
          </p:nvPr>
        </p:nvSpPr>
        <p:spPr/>
        <p:txBody>
          <a:bodyPr>
            <a:normAutofit fontScale="92500" lnSpcReduction="10000"/>
          </a:bodyPr>
          <a:lstStyle/>
          <a:p>
            <a:pPr marL="0" indent="0" fontAlgn="base">
              <a:buNone/>
            </a:pPr>
            <a:endParaRPr lang="en-CA" dirty="0"/>
          </a:p>
          <a:p>
            <a:pPr fontAlgn="base"/>
            <a:r>
              <a:rPr lang="en-CA" dirty="0"/>
              <a:t>In 2010 staff recommendation listing 25 Mill on the Heritage Register</a:t>
            </a:r>
          </a:p>
          <a:p>
            <a:pPr fontAlgn="base"/>
            <a:endParaRPr lang="en-CA" dirty="0"/>
          </a:p>
          <a:p>
            <a:r>
              <a:rPr lang="en-CA" dirty="0"/>
              <a:t>The owners (</a:t>
            </a:r>
            <a:r>
              <a:rPr lang="en-CA" dirty="0" err="1"/>
              <a:t>Polocorp</a:t>
            </a:r>
            <a:r>
              <a:rPr lang="en-CA" dirty="0"/>
              <a:t>) did not support listing of 25 Mill Street, saying that they planned to redevelop their property</a:t>
            </a:r>
          </a:p>
          <a:p>
            <a:pPr marL="0" indent="0">
              <a:buNone/>
            </a:pPr>
            <a:endParaRPr lang="en-CA" dirty="0"/>
          </a:p>
          <a:p>
            <a:r>
              <a:rPr lang="en-CA" dirty="0"/>
              <a:t>An owner’s intention is not accepted as a criterion for the heritage value of a property under Regulation 09/06</a:t>
            </a:r>
          </a:p>
          <a:p>
            <a:pPr marL="0" indent="0">
              <a:buNone/>
            </a:pPr>
            <a:endParaRPr lang="en-CA" dirty="0"/>
          </a:p>
          <a:p>
            <a:r>
              <a:rPr lang="en-CA" dirty="0"/>
              <a:t>Heritage value hinges on </a:t>
            </a:r>
            <a:r>
              <a:rPr lang="en-CA" u="sng" dirty="0"/>
              <a:t>any</a:t>
            </a:r>
            <a:r>
              <a:rPr lang="en-CA" dirty="0"/>
              <a:t> of design, associative and/or historical value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669795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16933-59AC-4DD4-BAF9-0B7398EDC12B}"/>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p:blipFill>
        <p:spPr>
          <a:xfrm rot="16200000">
            <a:off x="2653379" y="1120300"/>
            <a:ext cx="6885241" cy="4590159"/>
          </a:xfrm>
          <a:prstGeom prst="rect">
            <a:avLst/>
          </a:prstGeom>
        </p:spPr>
      </p:pic>
    </p:spTree>
    <p:extLst>
      <p:ext uri="{BB962C8B-B14F-4D97-AF65-F5344CB8AC3E}">
        <p14:creationId xmlns:p14="http://schemas.microsoft.com/office/powerpoint/2010/main" val="380051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11FCA-2B5A-4D1D-BB11-2D00F7464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513" y="703392"/>
            <a:ext cx="8157828" cy="5451215"/>
          </a:xfrm>
          <a:prstGeom prst="rect">
            <a:avLst/>
          </a:prstGeom>
        </p:spPr>
      </p:pic>
    </p:spTree>
    <p:extLst>
      <p:ext uri="{BB962C8B-B14F-4D97-AF65-F5344CB8AC3E}">
        <p14:creationId xmlns:p14="http://schemas.microsoft.com/office/powerpoint/2010/main" val="262260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11FCA-2B5A-4D1D-BB11-2D00F7464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832878" y="1255889"/>
            <a:ext cx="6519333" cy="4346221"/>
          </a:xfrm>
          <a:prstGeom prst="rect">
            <a:avLst/>
          </a:prstGeom>
        </p:spPr>
      </p:pic>
      <p:pic>
        <p:nvPicPr>
          <p:cNvPr id="8" name="Picture 7">
            <a:extLst>
              <a:ext uri="{FF2B5EF4-FFF2-40B4-BE49-F238E27FC236}">
                <a16:creationId xmlns:a16="http://schemas.microsoft.com/office/drawing/2014/main" id="{747A55AC-CC67-4236-A0C9-95C1229B0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797" y="1251223"/>
            <a:ext cx="7036526" cy="4691017"/>
          </a:xfrm>
          <a:prstGeom prst="rect">
            <a:avLst/>
          </a:prstGeom>
        </p:spPr>
      </p:pic>
      <p:sp>
        <p:nvSpPr>
          <p:cNvPr id="9" name="Rectangle 8">
            <a:extLst>
              <a:ext uri="{FF2B5EF4-FFF2-40B4-BE49-F238E27FC236}">
                <a16:creationId xmlns:a16="http://schemas.microsoft.com/office/drawing/2014/main" id="{F00586F6-4452-46A0-B925-0D4FE04A5B4F}"/>
              </a:ext>
            </a:extLst>
          </p:cNvPr>
          <p:cNvSpPr/>
          <p:nvPr/>
        </p:nvSpPr>
        <p:spPr>
          <a:xfrm>
            <a:off x="6299200" y="365667"/>
            <a:ext cx="4114800" cy="646331"/>
          </a:xfrm>
          <a:prstGeom prst="rect">
            <a:avLst/>
          </a:prstGeom>
        </p:spPr>
        <p:txBody>
          <a:bodyPr wrap="square">
            <a:spAutoFit/>
          </a:bodyPr>
          <a:lstStyle/>
          <a:p>
            <a:r>
              <a:rPr lang="en-US" sz="3600" dirty="0"/>
              <a:t>Do we want this?</a:t>
            </a:r>
          </a:p>
        </p:txBody>
      </p:sp>
    </p:spTree>
    <p:extLst>
      <p:ext uri="{BB962C8B-B14F-4D97-AF65-F5344CB8AC3E}">
        <p14:creationId xmlns:p14="http://schemas.microsoft.com/office/powerpoint/2010/main" val="40134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D70BDD-6C5C-4C0D-B9A2-4BA2F944D003}"/>
              </a:ext>
            </a:extLst>
          </p:cNvPr>
          <p:cNvSpPr txBox="1"/>
          <p:nvPr/>
        </p:nvSpPr>
        <p:spPr>
          <a:xfrm>
            <a:off x="543697" y="733246"/>
            <a:ext cx="11133438" cy="5509200"/>
          </a:xfrm>
          <a:prstGeom prst="rect">
            <a:avLst/>
          </a:prstGeom>
          <a:noFill/>
        </p:spPr>
        <p:txBody>
          <a:bodyPr wrap="square" rtlCol="0">
            <a:spAutoFit/>
          </a:bodyPr>
          <a:lstStyle/>
          <a:p>
            <a:endParaRPr lang="en-US" sz="4000" dirty="0"/>
          </a:p>
          <a:p>
            <a:r>
              <a:rPr lang="en-US" sz="4000" dirty="0"/>
              <a:t>Or </a:t>
            </a:r>
            <a:r>
              <a:rPr lang="en-US" sz="4000" u="sng" dirty="0"/>
              <a:t>shall we follow</a:t>
            </a:r>
            <a:r>
              <a:rPr lang="en-US" sz="4000" dirty="0"/>
              <a:t> the </a:t>
            </a:r>
            <a:r>
              <a:rPr lang="en-US" sz="4000" i="1" dirty="0"/>
              <a:t>Provincial Policy Statement</a:t>
            </a:r>
            <a:r>
              <a:rPr lang="en-US" sz="4000" dirty="0"/>
              <a:t>, </a:t>
            </a:r>
          </a:p>
          <a:p>
            <a:r>
              <a:rPr lang="en-US" sz="4000" dirty="0"/>
              <a:t>where it is stated that: </a:t>
            </a:r>
          </a:p>
          <a:p>
            <a:endParaRPr lang="en-US" sz="4000" dirty="0"/>
          </a:p>
          <a:p>
            <a:r>
              <a:rPr lang="en-US" sz="4000" dirty="0"/>
              <a:t>“</a:t>
            </a:r>
            <a:r>
              <a:rPr lang="en-CA" sz="4000" dirty="0"/>
              <a:t>Significant built heritage resources and significant cultural heritage landscapes </a:t>
            </a:r>
            <a:r>
              <a:rPr lang="en-CA" sz="4000" u="sng" dirty="0"/>
              <a:t>shall</a:t>
            </a:r>
            <a:r>
              <a:rPr lang="en-CA" sz="4000" dirty="0"/>
              <a:t> be conserved.”</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223791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181322-BECF-4CF9-B687-820F94D40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388" y="1269868"/>
            <a:ext cx="9311223" cy="4872152"/>
          </a:xfrm>
          <a:prstGeom prst="rect">
            <a:avLst/>
          </a:prstGeom>
        </p:spPr>
      </p:pic>
      <p:sp>
        <p:nvSpPr>
          <p:cNvPr id="3" name="TextBox 2">
            <a:extLst>
              <a:ext uri="{FF2B5EF4-FFF2-40B4-BE49-F238E27FC236}">
                <a16:creationId xmlns:a16="http://schemas.microsoft.com/office/drawing/2014/main" id="{B3A8981D-0662-4275-BCD9-531C5D6851B7}"/>
              </a:ext>
            </a:extLst>
          </p:cNvPr>
          <p:cNvSpPr txBox="1"/>
          <p:nvPr/>
        </p:nvSpPr>
        <p:spPr>
          <a:xfrm>
            <a:off x="2875722" y="392814"/>
            <a:ext cx="6788012" cy="646331"/>
          </a:xfrm>
          <a:prstGeom prst="rect">
            <a:avLst/>
          </a:prstGeom>
          <a:noFill/>
        </p:spPr>
        <p:txBody>
          <a:bodyPr wrap="none" rtlCol="0">
            <a:spAutoFit/>
          </a:bodyPr>
          <a:lstStyle/>
          <a:p>
            <a:r>
              <a:rPr lang="en-US" sz="3600" dirty="0"/>
              <a:t>Designated Part IV Home at 45 Mill </a:t>
            </a:r>
          </a:p>
        </p:txBody>
      </p:sp>
    </p:spTree>
    <p:extLst>
      <p:ext uri="{BB962C8B-B14F-4D97-AF65-F5344CB8AC3E}">
        <p14:creationId xmlns:p14="http://schemas.microsoft.com/office/powerpoint/2010/main" val="90248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17F33-C656-4001-9C9D-F41470C06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157" y="1156814"/>
            <a:ext cx="3668190" cy="5525191"/>
          </a:xfrm>
          <a:prstGeom prst="rect">
            <a:avLst/>
          </a:prstGeom>
        </p:spPr>
      </p:pic>
      <p:sp>
        <p:nvSpPr>
          <p:cNvPr id="4" name="TextBox 3">
            <a:extLst>
              <a:ext uri="{FF2B5EF4-FFF2-40B4-BE49-F238E27FC236}">
                <a16:creationId xmlns:a16="http://schemas.microsoft.com/office/drawing/2014/main" id="{409208E4-67BA-4945-B5E1-BFDF52CC9AE8}"/>
              </a:ext>
            </a:extLst>
          </p:cNvPr>
          <p:cNvSpPr txBox="1"/>
          <p:nvPr/>
        </p:nvSpPr>
        <p:spPr>
          <a:xfrm>
            <a:off x="1784918" y="572039"/>
            <a:ext cx="8622163" cy="584775"/>
          </a:xfrm>
          <a:prstGeom prst="rect">
            <a:avLst/>
          </a:prstGeom>
          <a:noFill/>
        </p:spPr>
        <p:txBody>
          <a:bodyPr wrap="square" rtlCol="0">
            <a:spAutoFit/>
          </a:bodyPr>
          <a:lstStyle/>
          <a:p>
            <a:r>
              <a:rPr lang="en-US" sz="3200" dirty="0"/>
              <a:t>Plan View of Proposed High Rise Next to 45 Mill</a:t>
            </a:r>
          </a:p>
        </p:txBody>
      </p:sp>
      <p:sp>
        <p:nvSpPr>
          <p:cNvPr id="2" name="Oval 1">
            <a:extLst>
              <a:ext uri="{FF2B5EF4-FFF2-40B4-BE49-F238E27FC236}">
                <a16:creationId xmlns:a16="http://schemas.microsoft.com/office/drawing/2014/main" id="{1ACC7F0B-AC50-44D4-91C9-BB1DF7BD7EB9}"/>
              </a:ext>
            </a:extLst>
          </p:cNvPr>
          <p:cNvSpPr/>
          <p:nvPr/>
        </p:nvSpPr>
        <p:spPr>
          <a:xfrm>
            <a:off x="3836020" y="4081346"/>
            <a:ext cx="1315843" cy="10036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493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407F5D-6328-432B-B27F-B3C6EC31C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913" y="1232573"/>
            <a:ext cx="3679606" cy="5519410"/>
          </a:xfrm>
          <a:prstGeom prst="rect">
            <a:avLst/>
          </a:prstGeom>
        </p:spPr>
      </p:pic>
      <p:sp>
        <p:nvSpPr>
          <p:cNvPr id="3" name="TextBox 2">
            <a:extLst>
              <a:ext uri="{FF2B5EF4-FFF2-40B4-BE49-F238E27FC236}">
                <a16:creationId xmlns:a16="http://schemas.microsoft.com/office/drawing/2014/main" id="{857841E0-0C36-4AB5-A613-CD8CF4CA1936}"/>
              </a:ext>
            </a:extLst>
          </p:cNvPr>
          <p:cNvSpPr txBox="1"/>
          <p:nvPr/>
        </p:nvSpPr>
        <p:spPr>
          <a:xfrm>
            <a:off x="1899595" y="417442"/>
            <a:ext cx="8392810" cy="1077218"/>
          </a:xfrm>
          <a:prstGeom prst="rect">
            <a:avLst/>
          </a:prstGeom>
          <a:noFill/>
        </p:spPr>
        <p:txBody>
          <a:bodyPr wrap="none" rtlCol="0">
            <a:spAutoFit/>
          </a:bodyPr>
          <a:lstStyle/>
          <a:p>
            <a:r>
              <a:rPr lang="en-US" sz="4000" dirty="0"/>
              <a:t>389 Queen Street Next to Barra Condos</a:t>
            </a:r>
          </a:p>
          <a:p>
            <a:endParaRPr lang="en-US" sz="2400" dirty="0"/>
          </a:p>
        </p:txBody>
      </p:sp>
      <p:sp>
        <p:nvSpPr>
          <p:cNvPr id="6" name="Oval 5">
            <a:extLst>
              <a:ext uri="{FF2B5EF4-FFF2-40B4-BE49-F238E27FC236}">
                <a16:creationId xmlns:a16="http://schemas.microsoft.com/office/drawing/2014/main" id="{D3A5D53A-D678-45EF-8921-2B4B83449AD7}"/>
              </a:ext>
            </a:extLst>
          </p:cNvPr>
          <p:cNvSpPr/>
          <p:nvPr/>
        </p:nvSpPr>
        <p:spPr>
          <a:xfrm>
            <a:off x="5155439" y="2226365"/>
            <a:ext cx="1378227" cy="271669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1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50345E-D554-46B9-96D4-B7885855F0CD}"/>
              </a:ext>
            </a:extLst>
          </p:cNvPr>
          <p:cNvSpPr txBox="1"/>
          <p:nvPr/>
        </p:nvSpPr>
        <p:spPr>
          <a:xfrm>
            <a:off x="443865" y="405904"/>
            <a:ext cx="11304269" cy="7109639"/>
          </a:xfrm>
          <a:prstGeom prst="rect">
            <a:avLst/>
          </a:prstGeom>
          <a:noFill/>
        </p:spPr>
        <p:txBody>
          <a:bodyPr wrap="square" rtlCol="0">
            <a:spAutoFit/>
          </a:bodyPr>
          <a:lstStyle/>
          <a:p>
            <a:r>
              <a:rPr lang="en-CA" sz="4000" dirty="0"/>
              <a:t>Official Plan Residential Policy states: </a:t>
            </a:r>
          </a:p>
          <a:p>
            <a:endParaRPr lang="en-CA" sz="2400" dirty="0"/>
          </a:p>
          <a:p>
            <a:r>
              <a:rPr lang="en-CA" sz="2800" dirty="0"/>
              <a:t>Multiple residential developments </a:t>
            </a:r>
            <a:r>
              <a:rPr lang="en-CA" sz="2800" u="sng" dirty="0"/>
              <a:t>shall</a:t>
            </a:r>
            <a:r>
              <a:rPr lang="en-CA" sz="2800" dirty="0"/>
              <a:t> have designs that emphasize: </a:t>
            </a:r>
          </a:p>
          <a:p>
            <a:pPr marL="742950" lvl="1" indent="-285750">
              <a:buFont typeface="Arial" panose="020B0604020202020204" pitchFamily="34" charset="0"/>
              <a:buChar char="•"/>
            </a:pPr>
            <a:endParaRPr lang="en-CA" sz="2800" dirty="0"/>
          </a:p>
          <a:p>
            <a:pPr marL="457200" indent="-457200">
              <a:buFont typeface="Arial" panose="020B0604020202020204" pitchFamily="34" charset="0"/>
              <a:buChar char="•"/>
            </a:pPr>
            <a:r>
              <a:rPr lang="en-CA" sz="2800" dirty="0"/>
              <a:t>Compatible built form with respect to massing, scale, and design</a:t>
            </a:r>
          </a:p>
          <a:p>
            <a:pPr marL="457200" indent="-457200">
              <a:buFont typeface="Arial" panose="020B0604020202020204" pitchFamily="34" charset="0"/>
              <a:buChar char="•"/>
            </a:pPr>
            <a:endParaRPr lang="en-CA" sz="2800" dirty="0"/>
          </a:p>
          <a:p>
            <a:pPr marL="457200" indent="-457200">
              <a:buFont typeface="Arial" panose="020B0604020202020204" pitchFamily="34" charset="0"/>
              <a:buChar char="•"/>
            </a:pPr>
            <a:r>
              <a:rPr lang="en-CA" sz="2800" dirty="0"/>
              <a:t>Relationship of housing to adjacent buildings, streets, and exterior areas</a:t>
            </a:r>
          </a:p>
          <a:p>
            <a:endParaRPr lang="en-CA" sz="2800" dirty="0"/>
          </a:p>
          <a:p>
            <a:r>
              <a:rPr lang="en-CA" sz="2800" dirty="0"/>
              <a:t>Setback is meeting the minimum required 2.5 metres</a:t>
            </a:r>
          </a:p>
          <a:p>
            <a:endParaRPr lang="en-CA" sz="2800" dirty="0"/>
          </a:p>
          <a:p>
            <a:r>
              <a:rPr lang="en-CA" sz="2800" dirty="0"/>
              <a:t>45 Mill Street is approximately 7 metres tall</a:t>
            </a:r>
          </a:p>
          <a:p>
            <a:endParaRPr lang="en-CA" sz="2800" dirty="0"/>
          </a:p>
          <a:p>
            <a:r>
              <a:rPr lang="en-CA" sz="2800" dirty="0"/>
              <a:t>The proposed height next to 45 Mill is 12 metres tall</a:t>
            </a:r>
          </a:p>
          <a:p>
            <a:endParaRPr lang="en-CA" sz="2800" dirty="0"/>
          </a:p>
          <a:p>
            <a:endParaRPr lang="en-CA" sz="2800" dirty="0"/>
          </a:p>
          <a:p>
            <a:r>
              <a:rPr lang="en-CA" sz="2800" dirty="0"/>
              <a:t> </a:t>
            </a:r>
            <a:endParaRPr lang="en-US" sz="2800" dirty="0"/>
          </a:p>
        </p:txBody>
      </p:sp>
    </p:spTree>
    <p:extLst>
      <p:ext uri="{BB962C8B-B14F-4D97-AF65-F5344CB8AC3E}">
        <p14:creationId xmlns:p14="http://schemas.microsoft.com/office/powerpoint/2010/main" val="125395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5 Mill and proposed development">
            <a:extLst>
              <a:ext uri="{FF2B5EF4-FFF2-40B4-BE49-F238E27FC236}">
                <a16:creationId xmlns:a16="http://schemas.microsoft.com/office/drawing/2014/main" id="{602E9942-E129-4509-B7F4-8AEE9DBF22C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427038" y="1197912"/>
            <a:ext cx="8921904" cy="4826889"/>
          </a:xfrm>
          <a:prstGeom prst="rect">
            <a:avLst/>
          </a:prstGeom>
        </p:spPr>
      </p:pic>
      <p:sp>
        <p:nvSpPr>
          <p:cNvPr id="4" name="TextBox 3">
            <a:extLst>
              <a:ext uri="{FF2B5EF4-FFF2-40B4-BE49-F238E27FC236}">
                <a16:creationId xmlns:a16="http://schemas.microsoft.com/office/drawing/2014/main" id="{8A7E0B45-3B7E-4FB9-97CD-5EC2A137A967}"/>
              </a:ext>
            </a:extLst>
          </p:cNvPr>
          <p:cNvSpPr txBox="1"/>
          <p:nvPr/>
        </p:nvSpPr>
        <p:spPr>
          <a:xfrm>
            <a:off x="2239797" y="510033"/>
            <a:ext cx="8705493" cy="646331"/>
          </a:xfrm>
          <a:prstGeom prst="rect">
            <a:avLst/>
          </a:prstGeom>
          <a:noFill/>
        </p:spPr>
        <p:txBody>
          <a:bodyPr wrap="square" rtlCol="0">
            <a:spAutoFit/>
          </a:bodyPr>
          <a:lstStyle/>
          <a:p>
            <a:r>
              <a:rPr lang="en-US" sz="3600" dirty="0"/>
              <a:t>Conceptual Drawing Next to 45 Mill</a:t>
            </a:r>
          </a:p>
        </p:txBody>
      </p:sp>
    </p:spTree>
    <p:extLst>
      <p:ext uri="{BB962C8B-B14F-4D97-AF65-F5344CB8AC3E}">
        <p14:creationId xmlns:p14="http://schemas.microsoft.com/office/powerpoint/2010/main" val="1899444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2E9942-E129-4509-B7F4-8AEE9DBF22CC}"/>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p:blipFill>
        <p:spPr>
          <a:xfrm>
            <a:off x="1576000" y="1148077"/>
            <a:ext cx="8804748" cy="4826889"/>
          </a:xfrm>
          <a:prstGeom prst="rect">
            <a:avLst/>
          </a:prstGeom>
        </p:spPr>
      </p:pic>
      <p:sp>
        <p:nvSpPr>
          <p:cNvPr id="4" name="TextBox 3">
            <a:extLst>
              <a:ext uri="{FF2B5EF4-FFF2-40B4-BE49-F238E27FC236}">
                <a16:creationId xmlns:a16="http://schemas.microsoft.com/office/drawing/2014/main" id="{8A7E0B45-3B7E-4FB9-97CD-5EC2A137A967}"/>
              </a:ext>
            </a:extLst>
          </p:cNvPr>
          <p:cNvSpPr txBox="1"/>
          <p:nvPr/>
        </p:nvSpPr>
        <p:spPr>
          <a:xfrm>
            <a:off x="3227115" y="406613"/>
            <a:ext cx="5737770" cy="646331"/>
          </a:xfrm>
          <a:prstGeom prst="rect">
            <a:avLst/>
          </a:prstGeom>
          <a:noFill/>
        </p:spPr>
        <p:txBody>
          <a:bodyPr wrap="square" rtlCol="0">
            <a:spAutoFit/>
          </a:bodyPr>
          <a:lstStyle/>
          <a:p>
            <a:r>
              <a:rPr lang="en-US" sz="3600" dirty="0"/>
              <a:t>Is it actually more like this?</a:t>
            </a:r>
          </a:p>
        </p:txBody>
      </p:sp>
    </p:spTree>
    <p:extLst>
      <p:ext uri="{BB962C8B-B14F-4D97-AF65-F5344CB8AC3E}">
        <p14:creationId xmlns:p14="http://schemas.microsoft.com/office/powerpoint/2010/main" val="266797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EBEB-1FB8-4833-9237-58638608B76C}"/>
              </a:ext>
            </a:extLst>
          </p:cNvPr>
          <p:cNvSpPr>
            <a:spLocks noGrp="1"/>
          </p:cNvSpPr>
          <p:nvPr>
            <p:ph type="title"/>
          </p:nvPr>
        </p:nvSpPr>
        <p:spPr>
          <a:xfrm>
            <a:off x="838200" y="617975"/>
            <a:ext cx="7980877" cy="1325563"/>
          </a:xfrm>
        </p:spPr>
        <p:txBody>
          <a:bodyPr>
            <a:normAutofit/>
          </a:bodyPr>
          <a:lstStyle/>
          <a:p>
            <a:r>
              <a:rPr lang="en-US" sz="3600" i="1" dirty="0"/>
              <a:t>Ontario Heritage Act</a:t>
            </a:r>
            <a:r>
              <a:rPr lang="en-US" sz="3600" dirty="0"/>
              <a:t>, Regulation  09/06</a:t>
            </a:r>
          </a:p>
        </p:txBody>
      </p:sp>
      <p:sp>
        <p:nvSpPr>
          <p:cNvPr id="3" name="Content Placeholder 2">
            <a:extLst>
              <a:ext uri="{FF2B5EF4-FFF2-40B4-BE49-F238E27FC236}">
                <a16:creationId xmlns:a16="http://schemas.microsoft.com/office/drawing/2014/main" id="{458297EC-BE06-49FC-8DA8-352341B7D8DA}"/>
              </a:ext>
            </a:extLst>
          </p:cNvPr>
          <p:cNvSpPr>
            <a:spLocks noGrp="1"/>
          </p:cNvSpPr>
          <p:nvPr>
            <p:ph idx="1"/>
          </p:nvPr>
        </p:nvSpPr>
        <p:spPr>
          <a:xfrm>
            <a:off x="838200" y="1943538"/>
            <a:ext cx="10515600" cy="4852660"/>
          </a:xfrm>
        </p:spPr>
        <p:txBody>
          <a:bodyPr>
            <a:normAutofit/>
          </a:bodyPr>
          <a:lstStyle/>
          <a:p>
            <a:pPr marL="0" indent="0">
              <a:buNone/>
            </a:pPr>
            <a:r>
              <a:rPr lang="en-CA" dirty="0"/>
              <a:t>This regulation defines the criteria for heritage value</a:t>
            </a:r>
          </a:p>
          <a:p>
            <a:pPr marL="0" indent="0">
              <a:buNone/>
            </a:pPr>
            <a:endParaRPr lang="en-CA" dirty="0"/>
          </a:p>
          <a:p>
            <a:pPr marL="0" indent="0">
              <a:buNone/>
            </a:pPr>
            <a:r>
              <a:rPr lang="en-GB" dirty="0"/>
              <a:t>1.	The property has design value or physical value</a:t>
            </a:r>
          </a:p>
          <a:p>
            <a:pPr marL="0" indent="0">
              <a:buNone/>
            </a:pPr>
            <a:endParaRPr lang="en-GB" dirty="0"/>
          </a:p>
          <a:p>
            <a:pPr marL="0" indent="0">
              <a:buNone/>
            </a:pPr>
            <a:r>
              <a:rPr lang="en-GB" dirty="0"/>
              <a:t>2.	The property has historical value or associative value</a:t>
            </a:r>
          </a:p>
          <a:p>
            <a:pPr marL="0" indent="0">
              <a:buNone/>
            </a:pPr>
            <a:endParaRPr lang="en-US" dirty="0"/>
          </a:p>
          <a:p>
            <a:pPr marL="0" indent="0">
              <a:buNone/>
            </a:pPr>
            <a:r>
              <a:rPr lang="en-GB" dirty="0"/>
              <a:t>3.	The property has contextual value</a:t>
            </a:r>
            <a:endParaRPr lang="en-CA" dirty="0"/>
          </a:p>
          <a:p>
            <a:endParaRPr lang="en-CA" dirty="0"/>
          </a:p>
          <a:p>
            <a:endParaRPr lang="en-CA" dirty="0"/>
          </a:p>
          <a:p>
            <a:pPr marL="0" indent="0">
              <a:buNone/>
            </a:pPr>
            <a:endParaRPr lang="en-US" dirty="0"/>
          </a:p>
        </p:txBody>
      </p:sp>
    </p:spTree>
    <p:extLst>
      <p:ext uri="{BB962C8B-B14F-4D97-AF65-F5344CB8AC3E}">
        <p14:creationId xmlns:p14="http://schemas.microsoft.com/office/powerpoint/2010/main" val="774389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 houses 3">
            <a:extLst>
              <a:ext uri="{FF2B5EF4-FFF2-40B4-BE49-F238E27FC236}">
                <a16:creationId xmlns:a16="http://schemas.microsoft.com/office/drawing/2014/main" id="{9E4BC2C3-22E3-41EA-8FBB-AD292335DEF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43990" y="1274621"/>
            <a:ext cx="3443898" cy="5156895"/>
          </a:xfrm>
          <a:prstGeom prst="rect">
            <a:avLst/>
          </a:prstGeom>
        </p:spPr>
      </p:pic>
      <p:pic>
        <p:nvPicPr>
          <p:cNvPr id="4" name="Picture 3" descr="rowhomes">
            <a:extLst>
              <a:ext uri="{FF2B5EF4-FFF2-40B4-BE49-F238E27FC236}">
                <a16:creationId xmlns:a16="http://schemas.microsoft.com/office/drawing/2014/main" id="{EF02BD0C-34A5-4B06-B0D5-77BCDFBB73D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423178" y="1274621"/>
            <a:ext cx="5301335" cy="5156894"/>
          </a:xfrm>
          <a:prstGeom prst="rect">
            <a:avLst/>
          </a:prstGeom>
        </p:spPr>
      </p:pic>
      <p:sp>
        <p:nvSpPr>
          <p:cNvPr id="2" name="TextBox 1">
            <a:extLst>
              <a:ext uri="{FF2B5EF4-FFF2-40B4-BE49-F238E27FC236}">
                <a16:creationId xmlns:a16="http://schemas.microsoft.com/office/drawing/2014/main" id="{CE5BC867-2954-467F-97F8-F696FE070069}"/>
              </a:ext>
            </a:extLst>
          </p:cNvPr>
          <p:cNvSpPr txBox="1"/>
          <p:nvPr/>
        </p:nvSpPr>
        <p:spPr>
          <a:xfrm>
            <a:off x="654029" y="331304"/>
            <a:ext cx="10883942" cy="584775"/>
          </a:xfrm>
          <a:prstGeom prst="rect">
            <a:avLst/>
          </a:prstGeom>
          <a:noFill/>
        </p:spPr>
        <p:txBody>
          <a:bodyPr wrap="none" rtlCol="0">
            <a:spAutoFit/>
          </a:bodyPr>
          <a:lstStyle/>
          <a:p>
            <a:r>
              <a:rPr lang="en-US" sz="3200" dirty="0"/>
              <a:t>How about something more appropriate to the </a:t>
            </a:r>
            <a:r>
              <a:rPr lang="en-US" sz="3200" dirty="0" err="1"/>
              <a:t>neighbourhood</a:t>
            </a:r>
            <a:r>
              <a:rPr lang="en-US" sz="3200" dirty="0"/>
              <a:t>?</a:t>
            </a:r>
          </a:p>
        </p:txBody>
      </p:sp>
    </p:spTree>
    <p:extLst>
      <p:ext uri="{BB962C8B-B14F-4D97-AF65-F5344CB8AC3E}">
        <p14:creationId xmlns:p14="http://schemas.microsoft.com/office/powerpoint/2010/main" val="2650234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E4BC17-B8EC-4713-BEE0-F3C97556A976}"/>
              </a:ext>
            </a:extLst>
          </p:cNvPr>
          <p:cNvSpPr txBox="1"/>
          <p:nvPr/>
        </p:nvSpPr>
        <p:spPr>
          <a:xfrm>
            <a:off x="365760" y="228601"/>
            <a:ext cx="11567160" cy="7786747"/>
          </a:xfrm>
          <a:prstGeom prst="rect">
            <a:avLst/>
          </a:prstGeom>
          <a:noFill/>
        </p:spPr>
        <p:txBody>
          <a:bodyPr wrap="square" rtlCol="0">
            <a:spAutoFit/>
          </a:bodyPr>
          <a:lstStyle/>
          <a:p>
            <a:r>
              <a:rPr lang="en-US" sz="3600" b="1" dirty="0"/>
              <a:t>Summary</a:t>
            </a:r>
          </a:p>
          <a:p>
            <a:endParaRPr lang="en-US" sz="3600" dirty="0"/>
          </a:p>
          <a:p>
            <a:pPr marL="457200" indent="-457200">
              <a:buFont typeface="Arial" panose="020B0604020202020204" pitchFamily="34" charset="0"/>
              <a:buChar char="•"/>
            </a:pPr>
            <a:r>
              <a:rPr lang="en-US" sz="3200" dirty="0"/>
              <a:t>Keep these heritage homes, one of which is unique and has historic, contextual and associate value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Protect the Iron Horse Trail, a valuable cultural heritage landscape</a:t>
            </a:r>
          </a:p>
          <a:p>
            <a:endParaRPr lang="en-US" sz="3200" dirty="0"/>
          </a:p>
          <a:p>
            <a:pPr marL="457200" indent="-457200">
              <a:buFont typeface="Arial" panose="020B0604020202020204" pitchFamily="34" charset="0"/>
              <a:buChar char="•"/>
            </a:pPr>
            <a:r>
              <a:rPr lang="en-US" sz="3200" dirty="0"/>
              <a:t>Reduce the negative impact on the Mill Street heritage </a:t>
            </a:r>
            <a:r>
              <a:rPr lang="en-US" sz="3200" dirty="0" err="1"/>
              <a:t>neighbourhood</a:t>
            </a:r>
            <a:r>
              <a:rPr lang="en-US" sz="3200" dirty="0"/>
              <a:t>.  The proposed building is incompatible in size and design</a:t>
            </a:r>
          </a:p>
          <a:p>
            <a:endParaRPr lang="en-US" sz="3200" dirty="0"/>
          </a:p>
          <a:p>
            <a:pPr marL="457200" indent="-457200">
              <a:buFont typeface="Arial" panose="020B0604020202020204" pitchFamily="34" charset="0"/>
              <a:buChar char="•"/>
            </a:pPr>
            <a:r>
              <a:rPr lang="en-US" sz="3200" dirty="0"/>
              <a:t>Change the Mill Street fa</a:t>
            </a:r>
            <a:r>
              <a:rPr lang="en-US" sz="3200" i="1" dirty="0"/>
              <a:t>çade</a:t>
            </a:r>
            <a:r>
              <a:rPr lang="en-US" sz="3200" dirty="0"/>
              <a:t> to reflect the heritage of the area</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endParaRPr lang="en-US" sz="3600" dirty="0"/>
          </a:p>
          <a:p>
            <a:endParaRPr lang="en-US" sz="3600" dirty="0"/>
          </a:p>
        </p:txBody>
      </p:sp>
    </p:spTree>
    <p:extLst>
      <p:ext uri="{BB962C8B-B14F-4D97-AF65-F5344CB8AC3E}">
        <p14:creationId xmlns:p14="http://schemas.microsoft.com/office/powerpoint/2010/main" val="1304592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8 Map Transcribed from Pennsylvania to Waterloo, p. 38">
            <a:extLst>
              <a:ext uri="{FF2B5EF4-FFF2-40B4-BE49-F238E27FC236}">
                <a16:creationId xmlns:a16="http://schemas.microsoft.com/office/drawing/2014/main" id="{953FCD4A-0880-45D4-B294-FC2846143EB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994025" y="0"/>
            <a:ext cx="6202363" cy="6858000"/>
          </a:xfrm>
          <a:prstGeom prst="rect">
            <a:avLst/>
          </a:prstGeom>
        </p:spPr>
      </p:pic>
      <p:sp>
        <p:nvSpPr>
          <p:cNvPr id="2" name="Arrow: Right 1">
            <a:extLst>
              <a:ext uri="{FF2B5EF4-FFF2-40B4-BE49-F238E27FC236}">
                <a16:creationId xmlns:a16="http://schemas.microsoft.com/office/drawing/2014/main" id="{DFD1FC0F-492F-4711-A38F-E5DA574511C9}"/>
              </a:ext>
            </a:extLst>
          </p:cNvPr>
          <p:cNvSpPr/>
          <p:nvPr/>
        </p:nvSpPr>
        <p:spPr>
          <a:xfrm>
            <a:off x="1258956" y="2875722"/>
            <a:ext cx="2663687" cy="1689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8E30C7-D924-4786-95A7-3E5726F39358}"/>
              </a:ext>
            </a:extLst>
          </p:cNvPr>
          <p:cNvSpPr txBox="1"/>
          <p:nvPr/>
        </p:nvSpPr>
        <p:spPr>
          <a:xfrm>
            <a:off x="172279" y="2352502"/>
            <a:ext cx="3445565" cy="523220"/>
          </a:xfrm>
          <a:prstGeom prst="rect">
            <a:avLst/>
          </a:prstGeom>
          <a:noFill/>
        </p:spPr>
        <p:txBody>
          <a:bodyPr wrap="square" rtlCol="0">
            <a:spAutoFit/>
          </a:bodyPr>
          <a:lstStyle/>
          <a:p>
            <a:r>
              <a:rPr lang="en-US" sz="2800" dirty="0"/>
              <a:t>Mill Street in 1818</a:t>
            </a:r>
          </a:p>
        </p:txBody>
      </p:sp>
    </p:spTree>
    <p:extLst>
      <p:ext uri="{BB962C8B-B14F-4D97-AF65-F5344CB8AC3E}">
        <p14:creationId xmlns:p14="http://schemas.microsoft.com/office/powerpoint/2010/main" val="1876486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7D3A3-4DD8-4770-97AB-49E8B609376C}"/>
              </a:ext>
            </a:extLst>
          </p:cNvPr>
          <p:cNvSpPr>
            <a:spLocks noGrp="1"/>
          </p:cNvSpPr>
          <p:nvPr>
            <p:ph idx="1"/>
          </p:nvPr>
        </p:nvSpPr>
        <p:spPr/>
        <p:txBody>
          <a:bodyPr/>
          <a:lstStyle/>
          <a:p>
            <a:r>
              <a:rPr lang="en-US" dirty="0"/>
              <a:t>Mill Street</a:t>
            </a:r>
          </a:p>
          <a:p>
            <a:endParaRPr lang="en-US" dirty="0"/>
          </a:p>
          <a:p>
            <a:endParaRPr lang="en-US" dirty="0"/>
          </a:p>
          <a:p>
            <a:r>
              <a:rPr lang="en-US" dirty="0"/>
              <a:t>Indigenous Trail</a:t>
            </a:r>
          </a:p>
          <a:p>
            <a:endParaRPr lang="en-US" dirty="0"/>
          </a:p>
          <a:p>
            <a:endParaRPr lang="en-US" dirty="0"/>
          </a:p>
          <a:p>
            <a:r>
              <a:rPr lang="en-US" dirty="0"/>
              <a:t>Grand River/Schneider Creek</a:t>
            </a:r>
          </a:p>
          <a:p>
            <a:endParaRPr lang="en-US" dirty="0"/>
          </a:p>
        </p:txBody>
      </p:sp>
      <p:pic>
        <p:nvPicPr>
          <p:cNvPr id="4" name="Picture 3">
            <a:extLst>
              <a:ext uri="{FF2B5EF4-FFF2-40B4-BE49-F238E27FC236}">
                <a16:creationId xmlns:a16="http://schemas.microsoft.com/office/drawing/2014/main" id="{8E131F68-F728-4408-ABEC-EE5257787AD8}"/>
              </a:ext>
            </a:extLst>
          </p:cNvPr>
          <p:cNvPicPr>
            <a:picLocks noChangeAspect="1"/>
          </p:cNvPicPr>
          <p:nvPr/>
        </p:nvPicPr>
        <p:blipFill>
          <a:blip r:embed="rId3"/>
          <a:stretch>
            <a:fillRect/>
          </a:stretch>
        </p:blipFill>
        <p:spPr>
          <a:xfrm>
            <a:off x="7225553" y="365541"/>
            <a:ext cx="3864794" cy="5560199"/>
          </a:xfrm>
          <a:prstGeom prst="rect">
            <a:avLst/>
          </a:prstGeom>
        </p:spPr>
      </p:pic>
      <p:sp>
        <p:nvSpPr>
          <p:cNvPr id="5" name="Arrow: Right 4">
            <a:extLst>
              <a:ext uri="{FF2B5EF4-FFF2-40B4-BE49-F238E27FC236}">
                <a16:creationId xmlns:a16="http://schemas.microsoft.com/office/drawing/2014/main" id="{F4B20BA0-10A6-4551-A2DC-C0AA2D9AED42}"/>
              </a:ext>
            </a:extLst>
          </p:cNvPr>
          <p:cNvSpPr/>
          <p:nvPr/>
        </p:nvSpPr>
        <p:spPr>
          <a:xfrm rot="271345">
            <a:off x="2710119" y="2142294"/>
            <a:ext cx="5853225" cy="3321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766DCEE-80D1-44D9-B23B-5F43F84D0EAD}"/>
              </a:ext>
            </a:extLst>
          </p:cNvPr>
          <p:cNvSpPr/>
          <p:nvPr/>
        </p:nvSpPr>
        <p:spPr>
          <a:xfrm rot="173938">
            <a:off x="5396459" y="5104150"/>
            <a:ext cx="4101832" cy="3597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F56116B-0D0C-45B8-A1B8-0F060E280BB1}"/>
              </a:ext>
            </a:extLst>
          </p:cNvPr>
          <p:cNvSpPr/>
          <p:nvPr/>
        </p:nvSpPr>
        <p:spPr>
          <a:xfrm rot="328909">
            <a:off x="3496706" y="3623293"/>
            <a:ext cx="6132459" cy="3682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96B838-2531-4CBD-805C-2B45F2AD7048}"/>
              </a:ext>
            </a:extLst>
          </p:cNvPr>
          <p:cNvSpPr txBox="1"/>
          <p:nvPr/>
        </p:nvSpPr>
        <p:spPr>
          <a:xfrm>
            <a:off x="646386" y="756745"/>
            <a:ext cx="6314614" cy="523220"/>
          </a:xfrm>
          <a:prstGeom prst="rect">
            <a:avLst/>
          </a:prstGeom>
          <a:noFill/>
        </p:spPr>
        <p:txBody>
          <a:bodyPr wrap="none" rtlCol="0">
            <a:spAutoFit/>
          </a:bodyPr>
          <a:lstStyle/>
          <a:p>
            <a:r>
              <a:rPr lang="en-US" sz="2800" dirty="0" err="1"/>
              <a:t>Parsell</a:t>
            </a:r>
            <a:r>
              <a:rPr lang="en-US" sz="2800" dirty="0"/>
              <a:t> Map of 1881, with locations noted </a:t>
            </a:r>
          </a:p>
        </p:txBody>
      </p:sp>
    </p:spTree>
    <p:extLst>
      <p:ext uri="{BB962C8B-B14F-4D97-AF65-F5344CB8AC3E}">
        <p14:creationId xmlns:p14="http://schemas.microsoft.com/office/powerpoint/2010/main" val="4281228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3C93-5B04-4A9A-BD96-920E3C251D1C}"/>
              </a:ext>
            </a:extLst>
          </p:cNvPr>
          <p:cNvSpPr>
            <a:spLocks noGrp="1"/>
          </p:cNvSpPr>
          <p:nvPr>
            <p:ph type="ctrTitle"/>
          </p:nvPr>
        </p:nvSpPr>
        <p:spPr>
          <a:xfrm>
            <a:off x="1524000" y="539039"/>
            <a:ext cx="9144000" cy="2387600"/>
          </a:xfrm>
        </p:spPr>
        <p:txBody>
          <a:bodyPr>
            <a:normAutofit/>
          </a:bodyPr>
          <a:lstStyle/>
          <a:p>
            <a:br>
              <a:rPr lang="en-US" dirty="0"/>
            </a:br>
            <a:endParaRPr lang="en-US" dirty="0"/>
          </a:p>
        </p:txBody>
      </p:sp>
      <p:sp>
        <p:nvSpPr>
          <p:cNvPr id="3" name="Rectangle 2">
            <a:extLst>
              <a:ext uri="{FF2B5EF4-FFF2-40B4-BE49-F238E27FC236}">
                <a16:creationId xmlns:a16="http://schemas.microsoft.com/office/drawing/2014/main" id="{0E81E6C4-03D2-4845-BD3A-00FA60114890}"/>
              </a:ext>
            </a:extLst>
          </p:cNvPr>
          <p:cNvSpPr/>
          <p:nvPr/>
        </p:nvSpPr>
        <p:spPr>
          <a:xfrm>
            <a:off x="674557" y="3105835"/>
            <a:ext cx="10178322" cy="4031873"/>
          </a:xfrm>
          <a:prstGeom prst="rect">
            <a:avLst/>
          </a:prstGeom>
        </p:spPr>
        <p:txBody>
          <a:bodyPr wrap="square">
            <a:spAutoFit/>
          </a:bodyPr>
          <a:lstStyle/>
          <a:p>
            <a:r>
              <a:rPr lang="en-US" sz="3200" dirty="0"/>
              <a:t>It is possible that there are archaeological resources on site, on the trail, or beside the trail.</a:t>
            </a:r>
          </a:p>
          <a:p>
            <a:endParaRPr lang="en-US" sz="3200" dirty="0"/>
          </a:p>
          <a:p>
            <a:r>
              <a:rPr lang="en-US" sz="3200" dirty="0"/>
              <a:t>The City’s study of Cultural Heritage Landscapes acknowledge the possibility of archaeological remains</a:t>
            </a:r>
          </a:p>
          <a:p>
            <a:endParaRPr lang="en-US" sz="3200" dirty="0"/>
          </a:p>
          <a:p>
            <a:endParaRPr lang="en-US" sz="3200" dirty="0"/>
          </a:p>
          <a:p>
            <a:endParaRPr lang="en-US" sz="3200" dirty="0"/>
          </a:p>
        </p:txBody>
      </p:sp>
      <p:pic>
        <p:nvPicPr>
          <p:cNvPr id="7" name="Picture 6">
            <a:extLst>
              <a:ext uri="{FF2B5EF4-FFF2-40B4-BE49-F238E27FC236}">
                <a16:creationId xmlns:a16="http://schemas.microsoft.com/office/drawing/2014/main" id="{E86C457C-BDD1-4610-82EB-58BAEEDCC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088" y="539038"/>
            <a:ext cx="3861824" cy="2387601"/>
          </a:xfrm>
          <a:prstGeom prst="rect">
            <a:avLst/>
          </a:prstGeom>
        </p:spPr>
      </p:pic>
    </p:spTree>
    <p:extLst>
      <p:ext uri="{BB962C8B-B14F-4D97-AF65-F5344CB8AC3E}">
        <p14:creationId xmlns:p14="http://schemas.microsoft.com/office/powerpoint/2010/main" val="396203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70FF-8CC4-4E3C-B2E3-0186786F306C}"/>
              </a:ext>
            </a:extLst>
          </p:cNvPr>
          <p:cNvSpPr>
            <a:spLocks noGrp="1"/>
          </p:cNvSpPr>
          <p:nvPr>
            <p:ph type="title"/>
          </p:nvPr>
        </p:nvSpPr>
        <p:spPr>
          <a:xfrm>
            <a:off x="869794" y="365125"/>
            <a:ext cx="10484005" cy="768633"/>
          </a:xfrm>
        </p:spPr>
        <p:txBody>
          <a:bodyPr>
            <a:normAutofit fontScale="90000"/>
          </a:bodyPr>
          <a:lstStyle/>
          <a:p>
            <a:br>
              <a:rPr lang="en-US" dirty="0"/>
            </a:br>
            <a:r>
              <a:rPr lang="en-US" dirty="0"/>
              <a:t>Rare Features on 25 Mill Street</a:t>
            </a:r>
            <a:br>
              <a:rPr lang="en-US" b="1" dirty="0"/>
            </a:br>
            <a:endParaRPr lang="en-US" dirty="0"/>
          </a:p>
        </p:txBody>
      </p:sp>
      <p:pic>
        <p:nvPicPr>
          <p:cNvPr id="5" name="Content Placeholder 4">
            <a:extLst>
              <a:ext uri="{FF2B5EF4-FFF2-40B4-BE49-F238E27FC236}">
                <a16:creationId xmlns:a16="http://schemas.microsoft.com/office/drawing/2014/main" id="{C68D3FD8-4FF3-43DB-ADB3-55B16E8EFE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32479" y="3726071"/>
            <a:ext cx="3537952" cy="2358635"/>
          </a:xfrm>
        </p:spPr>
      </p:pic>
      <p:pic>
        <p:nvPicPr>
          <p:cNvPr id="7" name="Picture 6">
            <a:extLst>
              <a:ext uri="{FF2B5EF4-FFF2-40B4-BE49-F238E27FC236}">
                <a16:creationId xmlns:a16="http://schemas.microsoft.com/office/drawing/2014/main" id="{ADAAE15E-15E6-46A2-B804-7862E4D16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479" y="939731"/>
            <a:ext cx="3474680" cy="2192199"/>
          </a:xfrm>
          <a:prstGeom prst="rect">
            <a:avLst/>
          </a:prstGeom>
        </p:spPr>
      </p:pic>
      <p:pic>
        <p:nvPicPr>
          <p:cNvPr id="9" name="Picture 8">
            <a:extLst>
              <a:ext uri="{FF2B5EF4-FFF2-40B4-BE49-F238E27FC236}">
                <a16:creationId xmlns:a16="http://schemas.microsoft.com/office/drawing/2014/main" id="{C66E8524-A155-41F1-9D6D-019ACBA2A6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5620" y="2594074"/>
            <a:ext cx="5340407" cy="3549675"/>
          </a:xfrm>
          <a:prstGeom prst="rect">
            <a:avLst/>
          </a:prstGeom>
        </p:spPr>
      </p:pic>
      <p:pic>
        <p:nvPicPr>
          <p:cNvPr id="10" name="Picture 9">
            <a:extLst>
              <a:ext uri="{FF2B5EF4-FFF2-40B4-BE49-F238E27FC236}">
                <a16:creationId xmlns:a16="http://schemas.microsoft.com/office/drawing/2014/main" id="{54E17952-BB13-431A-8723-4B1A9D94CB61}"/>
              </a:ext>
            </a:extLst>
          </p:cNvPr>
          <p:cNvPicPr>
            <a:picLocks noChangeAspect="1"/>
          </p:cNvPicPr>
          <p:nvPr/>
        </p:nvPicPr>
        <p:blipFill>
          <a:blip r:embed="rId6"/>
          <a:stretch>
            <a:fillRect/>
          </a:stretch>
        </p:blipFill>
        <p:spPr>
          <a:xfrm>
            <a:off x="999176" y="1136009"/>
            <a:ext cx="5326851" cy="1047605"/>
          </a:xfrm>
          <a:prstGeom prst="rect">
            <a:avLst/>
          </a:prstGeom>
        </p:spPr>
      </p:pic>
      <p:sp>
        <p:nvSpPr>
          <p:cNvPr id="3" name="Oval 2">
            <a:extLst>
              <a:ext uri="{FF2B5EF4-FFF2-40B4-BE49-F238E27FC236}">
                <a16:creationId xmlns:a16="http://schemas.microsoft.com/office/drawing/2014/main" id="{01275045-1398-431E-8637-FCFF0F6CFFD4}"/>
              </a:ext>
            </a:extLst>
          </p:cNvPr>
          <p:cNvSpPr/>
          <p:nvPr/>
        </p:nvSpPr>
        <p:spPr>
          <a:xfrm>
            <a:off x="1828800" y="4198286"/>
            <a:ext cx="1934817" cy="19050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A4E513-8D6D-4522-9F91-BAD2609C4CC6}"/>
              </a:ext>
            </a:extLst>
          </p:cNvPr>
          <p:cNvSpPr txBox="1"/>
          <p:nvPr/>
        </p:nvSpPr>
        <p:spPr>
          <a:xfrm>
            <a:off x="2486631" y="2204178"/>
            <a:ext cx="2472891" cy="369332"/>
          </a:xfrm>
          <a:prstGeom prst="rect">
            <a:avLst/>
          </a:prstGeom>
          <a:noFill/>
        </p:spPr>
        <p:txBody>
          <a:bodyPr wrap="square" rtlCol="0">
            <a:spAutoFit/>
          </a:bodyPr>
          <a:lstStyle/>
          <a:p>
            <a:r>
              <a:rPr lang="en-US" dirty="0"/>
              <a:t>Frieze over entrance</a:t>
            </a:r>
          </a:p>
        </p:txBody>
      </p:sp>
      <p:sp>
        <p:nvSpPr>
          <p:cNvPr id="11" name="TextBox 10">
            <a:extLst>
              <a:ext uri="{FF2B5EF4-FFF2-40B4-BE49-F238E27FC236}">
                <a16:creationId xmlns:a16="http://schemas.microsoft.com/office/drawing/2014/main" id="{F508A990-E5F6-41A3-9735-10EA8F9727DA}"/>
              </a:ext>
            </a:extLst>
          </p:cNvPr>
          <p:cNvSpPr txBox="1"/>
          <p:nvPr/>
        </p:nvSpPr>
        <p:spPr>
          <a:xfrm>
            <a:off x="2796208" y="6241864"/>
            <a:ext cx="2472891" cy="369332"/>
          </a:xfrm>
          <a:prstGeom prst="rect">
            <a:avLst/>
          </a:prstGeom>
          <a:noFill/>
        </p:spPr>
        <p:txBody>
          <a:bodyPr wrap="square" rtlCol="0">
            <a:spAutoFit/>
          </a:bodyPr>
          <a:lstStyle/>
          <a:p>
            <a:r>
              <a:rPr lang="en-US" dirty="0"/>
              <a:t>Circular Verandah</a:t>
            </a:r>
          </a:p>
        </p:txBody>
      </p:sp>
      <p:sp>
        <p:nvSpPr>
          <p:cNvPr id="12" name="TextBox 11">
            <a:extLst>
              <a:ext uri="{FF2B5EF4-FFF2-40B4-BE49-F238E27FC236}">
                <a16:creationId xmlns:a16="http://schemas.microsoft.com/office/drawing/2014/main" id="{E592C580-776A-4BC5-A969-67393CF15852}"/>
              </a:ext>
            </a:extLst>
          </p:cNvPr>
          <p:cNvSpPr txBox="1"/>
          <p:nvPr/>
        </p:nvSpPr>
        <p:spPr>
          <a:xfrm>
            <a:off x="7890309" y="6103365"/>
            <a:ext cx="2472891" cy="646331"/>
          </a:xfrm>
          <a:prstGeom prst="rect">
            <a:avLst/>
          </a:prstGeom>
          <a:noFill/>
        </p:spPr>
        <p:txBody>
          <a:bodyPr wrap="square" rtlCol="0">
            <a:spAutoFit/>
          </a:bodyPr>
          <a:lstStyle/>
          <a:p>
            <a:r>
              <a:rPr lang="en-US" dirty="0"/>
              <a:t>Paired Cornice Brackets and decorative fascia</a:t>
            </a:r>
          </a:p>
        </p:txBody>
      </p:sp>
      <p:sp>
        <p:nvSpPr>
          <p:cNvPr id="13" name="TextBox 12">
            <a:extLst>
              <a:ext uri="{FF2B5EF4-FFF2-40B4-BE49-F238E27FC236}">
                <a16:creationId xmlns:a16="http://schemas.microsoft.com/office/drawing/2014/main" id="{393D3334-3DF8-47DB-B347-51D676F87B2C}"/>
              </a:ext>
            </a:extLst>
          </p:cNvPr>
          <p:cNvSpPr txBox="1"/>
          <p:nvPr/>
        </p:nvSpPr>
        <p:spPr>
          <a:xfrm>
            <a:off x="8064381" y="3167096"/>
            <a:ext cx="2472891" cy="369332"/>
          </a:xfrm>
          <a:prstGeom prst="rect">
            <a:avLst/>
          </a:prstGeom>
          <a:noFill/>
        </p:spPr>
        <p:txBody>
          <a:bodyPr wrap="square" rtlCol="0">
            <a:spAutoFit/>
          </a:bodyPr>
          <a:lstStyle/>
          <a:p>
            <a:r>
              <a:rPr lang="en-US" dirty="0"/>
              <a:t>Lunette Window</a:t>
            </a:r>
          </a:p>
        </p:txBody>
      </p:sp>
    </p:spTree>
    <p:extLst>
      <p:ext uri="{BB962C8B-B14F-4D97-AF65-F5344CB8AC3E}">
        <p14:creationId xmlns:p14="http://schemas.microsoft.com/office/powerpoint/2010/main" val="42196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8297EC-BE06-49FC-8DA8-352341B7D8DA}"/>
              </a:ext>
            </a:extLst>
          </p:cNvPr>
          <p:cNvSpPr>
            <a:spLocks noGrp="1"/>
          </p:cNvSpPr>
          <p:nvPr>
            <p:ph idx="1"/>
          </p:nvPr>
        </p:nvSpPr>
        <p:spPr>
          <a:xfrm>
            <a:off x="677073" y="1392963"/>
            <a:ext cx="10515600" cy="4852660"/>
          </a:xfrm>
        </p:spPr>
        <p:txBody>
          <a:bodyPr>
            <a:normAutofit fontScale="85000" lnSpcReduction="20000"/>
          </a:bodyPr>
          <a:lstStyle/>
          <a:p>
            <a:pPr marL="0" indent="0">
              <a:buNone/>
            </a:pPr>
            <a:endParaRPr lang="en-CA" dirty="0"/>
          </a:p>
          <a:p>
            <a:pPr marL="0" indent="0">
              <a:buNone/>
            </a:pPr>
            <a:r>
              <a:rPr lang="en-CA" dirty="0"/>
              <a:t>In 2010, heritage staff indicated that 19 Mill Street has design value and associative value since it contributes to the character of the street</a:t>
            </a:r>
          </a:p>
          <a:p>
            <a:pPr marL="0" indent="0">
              <a:buNone/>
            </a:pPr>
            <a:endParaRPr lang="en-CA" dirty="0"/>
          </a:p>
          <a:p>
            <a:pPr marL="0" indent="0">
              <a:buNone/>
            </a:pPr>
            <a:r>
              <a:rPr lang="en-CA" dirty="0"/>
              <a:t>Additional reasons to protect 19 Mill:</a:t>
            </a:r>
          </a:p>
          <a:p>
            <a:pPr marL="0" indent="0">
              <a:buNone/>
            </a:pPr>
            <a:endParaRPr lang="en-CA" dirty="0"/>
          </a:p>
          <a:p>
            <a:r>
              <a:rPr lang="en-CA" dirty="0"/>
              <a:t>Property has historic value</a:t>
            </a:r>
          </a:p>
          <a:p>
            <a:endParaRPr lang="en-CA" dirty="0"/>
          </a:p>
          <a:p>
            <a:r>
              <a:rPr lang="en-CA" dirty="0"/>
              <a:t>Built by Moses Unger in 1897, a descendant of early settlers from Pennsylvania, a prominent wood and coal merchant throughout the region, having lived in Hespeler, Preston and Kitchener </a:t>
            </a:r>
          </a:p>
          <a:p>
            <a:endParaRPr lang="en-CA" dirty="0"/>
          </a:p>
          <a:p>
            <a:r>
              <a:rPr lang="en-CA" dirty="0"/>
              <a:t>19 Mill Street also borders on the Victoria Park Heritage Conservation District </a:t>
            </a:r>
          </a:p>
          <a:p>
            <a:endParaRPr lang="en-CA" dirty="0"/>
          </a:p>
          <a:p>
            <a:endParaRPr lang="en-CA" dirty="0"/>
          </a:p>
          <a:p>
            <a:endParaRPr lang="en-CA" dirty="0"/>
          </a:p>
          <a:p>
            <a:pPr marL="0" indent="0">
              <a:buNone/>
            </a:pPr>
            <a:endParaRPr lang="en-US" dirty="0"/>
          </a:p>
        </p:txBody>
      </p:sp>
      <p:sp>
        <p:nvSpPr>
          <p:cNvPr id="4" name="Title 1">
            <a:extLst>
              <a:ext uri="{FF2B5EF4-FFF2-40B4-BE49-F238E27FC236}">
                <a16:creationId xmlns:a16="http://schemas.microsoft.com/office/drawing/2014/main" id="{AACAA199-8AB6-4B60-84A4-EB0E634A5C1C}"/>
              </a:ext>
            </a:extLst>
          </p:cNvPr>
          <p:cNvSpPr>
            <a:spLocks noGrp="1"/>
          </p:cNvSpPr>
          <p:nvPr>
            <p:ph type="title"/>
          </p:nvPr>
        </p:nvSpPr>
        <p:spPr>
          <a:xfrm>
            <a:off x="838200" y="153252"/>
            <a:ext cx="10515600" cy="1325563"/>
          </a:xfrm>
        </p:spPr>
        <p:txBody>
          <a:bodyPr>
            <a:normAutofit fontScale="90000"/>
          </a:bodyPr>
          <a:lstStyle/>
          <a:p>
            <a:br>
              <a:rPr lang="en-US" dirty="0"/>
            </a:br>
            <a:r>
              <a:rPr lang="en-US" dirty="0"/>
              <a:t>Background on 19 Mill Street</a:t>
            </a:r>
            <a:br>
              <a:rPr lang="en-US" b="1" dirty="0"/>
            </a:br>
            <a:endParaRPr lang="en-US" dirty="0"/>
          </a:p>
        </p:txBody>
      </p:sp>
    </p:spTree>
    <p:extLst>
      <p:ext uri="{BB962C8B-B14F-4D97-AF65-F5344CB8AC3E}">
        <p14:creationId xmlns:p14="http://schemas.microsoft.com/office/powerpoint/2010/main" val="43311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49DB-B732-49DC-B1C2-106B3A8CCAEC}"/>
              </a:ext>
            </a:extLst>
          </p:cNvPr>
          <p:cNvSpPr>
            <a:spLocks noGrp="1"/>
          </p:cNvSpPr>
          <p:nvPr>
            <p:ph type="title"/>
          </p:nvPr>
        </p:nvSpPr>
        <p:spPr>
          <a:xfrm>
            <a:off x="838200" y="285612"/>
            <a:ext cx="10515600" cy="1325563"/>
          </a:xfrm>
        </p:spPr>
        <p:txBody>
          <a:bodyPr/>
          <a:lstStyle/>
          <a:p>
            <a:r>
              <a:rPr lang="en-US" dirty="0"/>
              <a:t>Heritage Attributes at 19 Mill</a:t>
            </a:r>
          </a:p>
        </p:txBody>
      </p:sp>
      <p:pic>
        <p:nvPicPr>
          <p:cNvPr id="5" name="Content Placeholder 4">
            <a:extLst>
              <a:ext uri="{FF2B5EF4-FFF2-40B4-BE49-F238E27FC236}">
                <a16:creationId xmlns:a16="http://schemas.microsoft.com/office/drawing/2014/main" id="{CE8B6EEA-46A7-428E-A63E-A8CD5C4EEC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88218" y="1369907"/>
            <a:ext cx="5949895" cy="5275067"/>
          </a:xfrm>
        </p:spPr>
      </p:pic>
      <p:sp>
        <p:nvSpPr>
          <p:cNvPr id="6" name="TextBox 5">
            <a:extLst>
              <a:ext uri="{FF2B5EF4-FFF2-40B4-BE49-F238E27FC236}">
                <a16:creationId xmlns:a16="http://schemas.microsoft.com/office/drawing/2014/main" id="{8201E1F7-7678-470F-B267-BB5985958E5D}"/>
              </a:ext>
            </a:extLst>
          </p:cNvPr>
          <p:cNvSpPr txBox="1"/>
          <p:nvPr/>
        </p:nvSpPr>
        <p:spPr>
          <a:xfrm>
            <a:off x="341575" y="1611175"/>
            <a:ext cx="5446643" cy="4247317"/>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Cross gabled roof</a:t>
            </a:r>
          </a:p>
          <a:p>
            <a:pPr marL="742950" lvl="1" indent="-285750">
              <a:buFont typeface="Arial" panose="020B0604020202020204" pitchFamily="34" charset="0"/>
              <a:buChar char="•"/>
            </a:pPr>
            <a:r>
              <a:rPr lang="en-US" sz="2800" dirty="0"/>
              <a:t>Brackets</a:t>
            </a:r>
          </a:p>
          <a:p>
            <a:pPr marL="742950" lvl="1" indent="-285750">
              <a:buFont typeface="Arial" panose="020B0604020202020204" pitchFamily="34" charset="0"/>
              <a:buChar char="•"/>
            </a:pPr>
            <a:r>
              <a:rPr lang="en-US" sz="2800" dirty="0"/>
              <a:t>1/1 hung windows</a:t>
            </a:r>
          </a:p>
          <a:p>
            <a:pPr marL="742950" lvl="1" indent="-285750">
              <a:buFont typeface="Arial" panose="020B0604020202020204" pitchFamily="34" charset="0"/>
              <a:buChar char="•"/>
            </a:pPr>
            <a:r>
              <a:rPr lang="en-US" sz="2800" dirty="0"/>
              <a:t>Picture windows and transoms with brick </a:t>
            </a:r>
            <a:r>
              <a:rPr lang="en-US" sz="2800" dirty="0" err="1"/>
              <a:t>voussoir</a:t>
            </a:r>
            <a:endParaRPr lang="en-US" sz="2800" dirty="0"/>
          </a:p>
          <a:p>
            <a:pPr marL="742950" lvl="1" indent="-285750">
              <a:buFont typeface="Arial" panose="020B0604020202020204" pitchFamily="34" charset="0"/>
              <a:buChar char="•"/>
            </a:pPr>
            <a:r>
              <a:rPr lang="en-US" sz="2800" dirty="0"/>
              <a:t>Stained glass windows</a:t>
            </a:r>
          </a:p>
          <a:p>
            <a:pPr marL="742950" lvl="1" indent="-285750">
              <a:buFont typeface="Arial" panose="020B0604020202020204" pitchFamily="34" charset="0"/>
              <a:buChar char="•"/>
            </a:pPr>
            <a:r>
              <a:rPr lang="en-US" sz="2800" dirty="0"/>
              <a:t>2 </a:t>
            </a:r>
            <a:r>
              <a:rPr lang="en-US" sz="2800" dirty="0" err="1"/>
              <a:t>storey</a:t>
            </a:r>
            <a:r>
              <a:rPr lang="en-US" sz="2800" dirty="0"/>
              <a:t> front verandah </a:t>
            </a:r>
          </a:p>
          <a:p>
            <a:pPr marL="742950" lvl="1" indent="-285750">
              <a:buFont typeface="Arial" panose="020B0604020202020204" pitchFamily="34" charset="0"/>
              <a:buChar char="•"/>
            </a:pPr>
            <a:r>
              <a:rPr lang="en-US" sz="2800" dirty="0"/>
              <a:t>1 </a:t>
            </a:r>
            <a:r>
              <a:rPr lang="en-US" sz="2800" dirty="0" err="1"/>
              <a:t>storey</a:t>
            </a:r>
            <a:r>
              <a:rPr lang="en-US" sz="2800" dirty="0"/>
              <a:t> rear verandah</a:t>
            </a:r>
          </a:p>
          <a:p>
            <a:endParaRPr lang="en-US" dirty="0"/>
          </a:p>
        </p:txBody>
      </p:sp>
    </p:spTree>
    <p:extLst>
      <p:ext uri="{BB962C8B-B14F-4D97-AF65-F5344CB8AC3E}">
        <p14:creationId xmlns:p14="http://schemas.microsoft.com/office/powerpoint/2010/main" val="410638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EBEB-1FB8-4833-9237-58638608B76C}"/>
              </a:ext>
            </a:extLst>
          </p:cNvPr>
          <p:cNvSpPr>
            <a:spLocks noGrp="1"/>
          </p:cNvSpPr>
          <p:nvPr>
            <p:ph type="title"/>
          </p:nvPr>
        </p:nvSpPr>
        <p:spPr>
          <a:xfrm>
            <a:off x="829733" y="0"/>
            <a:ext cx="10515600" cy="1325563"/>
          </a:xfrm>
        </p:spPr>
        <p:txBody>
          <a:bodyPr/>
          <a:lstStyle/>
          <a:p>
            <a:r>
              <a:rPr lang="en-US" dirty="0"/>
              <a:t>Victoria Park Heritage Conservation District</a:t>
            </a:r>
          </a:p>
        </p:txBody>
      </p:sp>
      <p:sp>
        <p:nvSpPr>
          <p:cNvPr id="3" name="Content Placeholder 2">
            <a:extLst>
              <a:ext uri="{FF2B5EF4-FFF2-40B4-BE49-F238E27FC236}">
                <a16:creationId xmlns:a16="http://schemas.microsoft.com/office/drawing/2014/main" id="{458297EC-BE06-49FC-8DA8-352341B7D8DA}"/>
              </a:ext>
            </a:extLst>
          </p:cNvPr>
          <p:cNvSpPr>
            <a:spLocks noGrp="1"/>
          </p:cNvSpPr>
          <p:nvPr>
            <p:ph idx="1"/>
          </p:nvPr>
        </p:nvSpPr>
        <p:spPr>
          <a:xfrm>
            <a:off x="330200" y="1253330"/>
            <a:ext cx="11531600" cy="5396851"/>
          </a:xfrm>
        </p:spPr>
        <p:txBody>
          <a:bodyPr>
            <a:normAutofit fontScale="92500" lnSpcReduction="10000"/>
          </a:bodyPr>
          <a:lstStyle/>
          <a:p>
            <a:pPr marL="0" indent="0">
              <a:buNone/>
            </a:pPr>
            <a:r>
              <a:rPr lang="en-CA" dirty="0"/>
              <a:t>The boundary of the VPHCD did not include the</a:t>
            </a:r>
          </a:p>
          <a:p>
            <a:pPr marL="0" indent="0">
              <a:buNone/>
            </a:pPr>
            <a:r>
              <a:rPr lang="en-CA" dirty="0"/>
              <a:t>Mill Street properties… </a:t>
            </a:r>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r>
              <a:rPr lang="en-CA" dirty="0"/>
              <a:t>Properties were built at a similar time and manner to many in the VPHCD</a:t>
            </a:r>
          </a:p>
          <a:p>
            <a:pPr marL="0" indent="0">
              <a:buNone/>
            </a:pPr>
            <a:endParaRPr lang="en-CA" dirty="0"/>
          </a:p>
          <a:p>
            <a:pPr marL="0" indent="0">
              <a:buNone/>
            </a:pPr>
            <a:r>
              <a:rPr lang="en-CA" dirty="0"/>
              <a:t>The architecture of 25 Mill Street is </a:t>
            </a:r>
            <a:r>
              <a:rPr lang="en-CA" u="sng" dirty="0"/>
              <a:t>unique</a:t>
            </a:r>
            <a:r>
              <a:rPr lang="en-CA" dirty="0"/>
              <a:t>, not just interesting</a:t>
            </a:r>
          </a:p>
          <a:p>
            <a:pPr marL="0" indent="0">
              <a:buNone/>
            </a:pPr>
            <a:endParaRPr lang="en-CA" dirty="0"/>
          </a:p>
          <a:p>
            <a:pPr marL="0" indent="0">
              <a:buNone/>
            </a:pPr>
            <a:r>
              <a:rPr lang="en-CA" dirty="0"/>
              <a:t>There are no others like it in the region</a:t>
            </a:r>
          </a:p>
          <a:p>
            <a:pPr marL="0" indent="0">
              <a:buNone/>
            </a:pPr>
            <a:endParaRPr lang="en-CA" dirty="0"/>
          </a:p>
          <a:p>
            <a:pPr marL="0" indent="0">
              <a:buNone/>
            </a:pPr>
            <a:endParaRPr lang="en-US" dirty="0"/>
          </a:p>
        </p:txBody>
      </p:sp>
      <p:pic>
        <p:nvPicPr>
          <p:cNvPr id="4" name="Picture 3">
            <a:extLst>
              <a:ext uri="{FF2B5EF4-FFF2-40B4-BE49-F238E27FC236}">
                <a16:creationId xmlns:a16="http://schemas.microsoft.com/office/drawing/2014/main" id="{EDC2B6FD-6D94-4F56-9C5C-662159E3314F}"/>
              </a:ext>
            </a:extLst>
          </p:cNvPr>
          <p:cNvPicPr>
            <a:picLocks noChangeAspect="1"/>
          </p:cNvPicPr>
          <p:nvPr/>
        </p:nvPicPr>
        <p:blipFill>
          <a:blip r:embed="rId3"/>
          <a:stretch>
            <a:fillRect/>
          </a:stretch>
        </p:blipFill>
        <p:spPr>
          <a:xfrm>
            <a:off x="7373433" y="1470746"/>
            <a:ext cx="1472693" cy="2216294"/>
          </a:xfrm>
          <a:prstGeom prst="rect">
            <a:avLst/>
          </a:prstGeom>
        </p:spPr>
      </p:pic>
      <p:sp>
        <p:nvSpPr>
          <p:cNvPr id="5" name="Arrow: Up 4">
            <a:extLst>
              <a:ext uri="{FF2B5EF4-FFF2-40B4-BE49-F238E27FC236}">
                <a16:creationId xmlns:a16="http://schemas.microsoft.com/office/drawing/2014/main" id="{E079D93E-6D2A-41BF-911B-695552DDDBBD}"/>
              </a:ext>
            </a:extLst>
          </p:cNvPr>
          <p:cNvSpPr/>
          <p:nvPr/>
        </p:nvSpPr>
        <p:spPr>
          <a:xfrm rot="17102967">
            <a:off x="9051073" y="2655837"/>
            <a:ext cx="336613" cy="132556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1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PHCD Potential Redevelopment Sites (2)">
            <a:extLst>
              <a:ext uri="{FF2B5EF4-FFF2-40B4-BE49-F238E27FC236}">
                <a16:creationId xmlns:a16="http://schemas.microsoft.com/office/drawing/2014/main" id="{92E063D0-B5CE-43C6-A6D8-EEAA83B2164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447006" y="0"/>
            <a:ext cx="9297987" cy="6858000"/>
          </a:xfrm>
          <a:prstGeom prst="rect">
            <a:avLst/>
          </a:prstGeom>
        </p:spPr>
      </p:pic>
      <p:sp>
        <p:nvSpPr>
          <p:cNvPr id="6" name="Arrow: Up 5">
            <a:extLst>
              <a:ext uri="{FF2B5EF4-FFF2-40B4-BE49-F238E27FC236}">
                <a16:creationId xmlns:a16="http://schemas.microsoft.com/office/drawing/2014/main" id="{E225C701-5D81-4DF6-BAA3-34B22EDF56B6}"/>
              </a:ext>
            </a:extLst>
          </p:cNvPr>
          <p:cNvSpPr/>
          <p:nvPr/>
        </p:nvSpPr>
        <p:spPr>
          <a:xfrm rot="15011705">
            <a:off x="7488620" y="4146331"/>
            <a:ext cx="346841" cy="16238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21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EBEB-1FB8-4833-9237-58638608B76C}"/>
              </a:ext>
            </a:extLst>
          </p:cNvPr>
          <p:cNvSpPr>
            <a:spLocks noGrp="1"/>
          </p:cNvSpPr>
          <p:nvPr>
            <p:ph type="title"/>
          </p:nvPr>
        </p:nvSpPr>
        <p:spPr>
          <a:xfrm>
            <a:off x="838200" y="365125"/>
            <a:ext cx="10515600" cy="739775"/>
          </a:xfrm>
        </p:spPr>
        <p:txBody>
          <a:bodyPr/>
          <a:lstStyle/>
          <a:p>
            <a:pPr algn="ctr"/>
            <a:r>
              <a:rPr lang="en-US" dirty="0"/>
              <a:t>Iron Horse Trail</a:t>
            </a:r>
          </a:p>
        </p:txBody>
      </p:sp>
      <p:sp>
        <p:nvSpPr>
          <p:cNvPr id="3" name="Content Placeholder 2">
            <a:extLst>
              <a:ext uri="{FF2B5EF4-FFF2-40B4-BE49-F238E27FC236}">
                <a16:creationId xmlns:a16="http://schemas.microsoft.com/office/drawing/2014/main" id="{458297EC-BE06-49FC-8DA8-352341B7D8DA}"/>
              </a:ext>
            </a:extLst>
          </p:cNvPr>
          <p:cNvSpPr>
            <a:spLocks noGrp="1"/>
          </p:cNvSpPr>
          <p:nvPr>
            <p:ph idx="1"/>
          </p:nvPr>
        </p:nvSpPr>
        <p:spPr>
          <a:xfrm>
            <a:off x="646386" y="4051738"/>
            <a:ext cx="11545614" cy="2441137"/>
          </a:xfrm>
        </p:spPr>
        <p:txBody>
          <a:bodyPr>
            <a:normAutofit/>
          </a:bodyPr>
          <a:lstStyle/>
          <a:p>
            <a:r>
              <a:rPr lang="en-CA" dirty="0"/>
              <a:t>Identified as a Cultural Heritage Landscape (CHL) in 2014</a:t>
            </a:r>
          </a:p>
          <a:p>
            <a:r>
              <a:rPr lang="en-CA" dirty="0"/>
              <a:t>Connects downtown Kitchener to uptown Waterloo</a:t>
            </a:r>
          </a:p>
          <a:p>
            <a:r>
              <a:rPr lang="en-CA" dirty="0"/>
              <a:t>Borders on three other CHLs and two parks</a:t>
            </a:r>
          </a:p>
          <a:p>
            <a:r>
              <a:rPr lang="en-CA" dirty="0"/>
              <a:t>Provides a scenic and historic route linking the two cities</a:t>
            </a:r>
          </a:p>
          <a:p>
            <a:pPr marL="0" indent="0">
              <a:buNone/>
            </a:pPr>
            <a:endParaRPr lang="en-CA" dirty="0"/>
          </a:p>
          <a:p>
            <a:pPr marL="0" indent="0">
              <a:buNone/>
            </a:pPr>
            <a:endParaRPr lang="en-US" dirty="0"/>
          </a:p>
        </p:txBody>
      </p:sp>
      <p:pic>
        <p:nvPicPr>
          <p:cNvPr id="5" name="Picture 4">
            <a:extLst>
              <a:ext uri="{FF2B5EF4-FFF2-40B4-BE49-F238E27FC236}">
                <a16:creationId xmlns:a16="http://schemas.microsoft.com/office/drawing/2014/main" id="{9F55C253-DCF2-4DD0-A532-5A6A985AD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734" y="1104900"/>
            <a:ext cx="7709732" cy="2776232"/>
          </a:xfrm>
          <a:prstGeom prst="rect">
            <a:avLst/>
          </a:prstGeom>
        </p:spPr>
      </p:pic>
    </p:spTree>
    <p:extLst>
      <p:ext uri="{BB962C8B-B14F-4D97-AF65-F5344CB8AC3E}">
        <p14:creationId xmlns:p14="http://schemas.microsoft.com/office/powerpoint/2010/main" val="4242333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2462</TotalTime>
  <Words>2157</Words>
  <Application>Microsoft Office PowerPoint</Application>
  <PresentationFormat>Widescreen</PresentationFormat>
  <Paragraphs>275</Paragraphs>
  <Slides>34</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Focus of Presentation </vt:lpstr>
      <vt:lpstr>Background on 25 Mill Street</vt:lpstr>
      <vt:lpstr>Ontario Heritage Act, Regulation  09/06</vt:lpstr>
      <vt:lpstr> Rare Features on 25 Mill Street </vt:lpstr>
      <vt:lpstr> Background on 19 Mill Street </vt:lpstr>
      <vt:lpstr>Heritage Attributes at 19 Mill</vt:lpstr>
      <vt:lpstr>Victoria Park Heritage Conservation District</vt:lpstr>
      <vt:lpstr>PowerPoint Presentation</vt:lpstr>
      <vt:lpstr>Iron Horse Trail</vt:lpstr>
      <vt:lpstr>PowerPoint Presentation</vt:lpstr>
      <vt:lpstr>PowerPoint Presentation</vt:lpstr>
      <vt:lpstr>PowerPoint Presentation</vt:lpstr>
      <vt:lpstr>PowerPoint Presentation</vt:lpstr>
      <vt:lpstr>PowerPoint Presentation</vt:lpstr>
      <vt:lpstr>Mill Street High Rise and the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Pool</dc:creator>
  <cp:lastModifiedBy>Gail Pool</cp:lastModifiedBy>
  <cp:revision>75</cp:revision>
  <dcterms:created xsi:type="dcterms:W3CDTF">2019-11-10T15:32:50Z</dcterms:created>
  <dcterms:modified xsi:type="dcterms:W3CDTF">2019-12-15T14:59:42Z</dcterms:modified>
</cp:coreProperties>
</file>